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5" r:id="rId2"/>
    <p:sldId id="364" r:id="rId3"/>
    <p:sldId id="356" r:id="rId4"/>
    <p:sldId id="363" r:id="rId5"/>
    <p:sldId id="358" r:id="rId6"/>
    <p:sldId id="367" r:id="rId7"/>
    <p:sldId id="361" r:id="rId8"/>
    <p:sldId id="362" r:id="rId9"/>
    <p:sldId id="365" r:id="rId10"/>
    <p:sldId id="355" r:id="rId11"/>
    <p:sldId id="369" r:id="rId12"/>
    <p:sldId id="370" r:id="rId13"/>
  </p:sldIdLst>
  <p:sldSz cx="12192000" cy="6858000"/>
  <p:notesSz cx="6797675" cy="9926638"/>
  <p:custDataLst>
    <p:tags r:id="rId16"/>
  </p:custDataLst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8F"/>
    <a:srgbClr val="E63323"/>
    <a:srgbClr val="FFFFFF"/>
    <a:srgbClr val="004388"/>
    <a:srgbClr val="EF4130"/>
    <a:srgbClr val="000099"/>
    <a:srgbClr val="FF7C80"/>
    <a:srgbClr val="8989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redný štýl 2 - zvýrazneni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7CE84F3-28C3-443E-9E96-99CF82512B78}" styleName="Tmavý štýl 1 - zvýrazneni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Tmavý štýl 1 - zvýrazneni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Tmavý štýl 1 - zvýrazneni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7" autoAdjust="0"/>
    <p:restoredTop sz="79517" autoAdjust="0"/>
  </p:normalViewPr>
  <p:slideViewPr>
    <p:cSldViewPr snapToGrid="0">
      <p:cViewPr varScale="1">
        <p:scale>
          <a:sx n="92" d="100"/>
          <a:sy n="92" d="100"/>
        </p:scale>
        <p:origin x="3138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56" d="100"/>
          <a:sy n="156" d="100"/>
        </p:scale>
        <p:origin x="4675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vaniso\Desktop\Dokumentacia\ESO\v&#253;voj_ESO_A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vaniso\Desktop\Dokumentacia\ESO\monitoring_eso_AS07062021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vaniso\Desktop\Dokumentacia\ESO\monitoring_eso_AS0706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Vývoj sčítania</a:t>
            </a:r>
            <a:r>
              <a:rPr lang="sk-SK" baseline="0"/>
              <a:t> obyvateľov</a:t>
            </a:r>
          </a:p>
          <a:p>
            <a:pPr>
              <a:defRPr/>
            </a:pPr>
            <a:r>
              <a:rPr lang="sk-SK" baseline="0"/>
              <a:t>samosčítanie od 15. 02. do 31. 03. 2021</a:t>
            </a:r>
          </a:p>
          <a:p>
            <a:pPr>
              <a:defRPr/>
            </a:pPr>
            <a:r>
              <a:rPr lang="sk-SK" baseline="0"/>
              <a:t>asistované sčítanie od 03. 05. do 13. 06. 2021</a:t>
            </a:r>
            <a:endParaRPr lang="sk-SK"/>
          </a:p>
        </c:rich>
      </c:tx>
      <c:layout/>
      <c:overlay val="0"/>
      <c:spPr>
        <a:solidFill>
          <a:schemeClr val="accent1">
            <a:lumMod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4925" cap="rnd">
              <a:solidFill>
                <a:srgbClr val="C00000"/>
              </a:solidFill>
              <a:prstDash val="solid"/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cat>
            <c:numRef>
              <c:f>Hárok1!$A$2:$A$120</c:f>
              <c:numCache>
                <c:formatCode>m/d/yyyy</c:formatCode>
                <c:ptCount val="119"/>
                <c:pt idx="0">
                  <c:v>44242</c:v>
                </c:pt>
                <c:pt idx="1">
                  <c:v>44243</c:v>
                </c:pt>
                <c:pt idx="2">
                  <c:v>44244</c:v>
                </c:pt>
                <c:pt idx="3">
                  <c:v>44245</c:v>
                </c:pt>
                <c:pt idx="4">
                  <c:v>44246</c:v>
                </c:pt>
                <c:pt idx="5">
                  <c:v>44247</c:v>
                </c:pt>
                <c:pt idx="6">
                  <c:v>44248</c:v>
                </c:pt>
                <c:pt idx="7">
                  <c:v>44249</c:v>
                </c:pt>
                <c:pt idx="8">
                  <c:v>44250</c:v>
                </c:pt>
                <c:pt idx="9">
                  <c:v>44251</c:v>
                </c:pt>
                <c:pt idx="10">
                  <c:v>44252</c:v>
                </c:pt>
                <c:pt idx="11">
                  <c:v>44253</c:v>
                </c:pt>
                <c:pt idx="12">
                  <c:v>44254</c:v>
                </c:pt>
                <c:pt idx="13">
                  <c:v>44255</c:v>
                </c:pt>
                <c:pt idx="14">
                  <c:v>44256</c:v>
                </c:pt>
                <c:pt idx="15">
                  <c:v>44257</c:v>
                </c:pt>
                <c:pt idx="16">
                  <c:v>44258</c:v>
                </c:pt>
                <c:pt idx="17">
                  <c:v>44259</c:v>
                </c:pt>
                <c:pt idx="18">
                  <c:v>44260</c:v>
                </c:pt>
                <c:pt idx="19">
                  <c:v>44261</c:v>
                </c:pt>
                <c:pt idx="20">
                  <c:v>44262</c:v>
                </c:pt>
                <c:pt idx="21">
                  <c:v>44263</c:v>
                </c:pt>
                <c:pt idx="22">
                  <c:v>44264</c:v>
                </c:pt>
                <c:pt idx="23">
                  <c:v>44265</c:v>
                </c:pt>
                <c:pt idx="24">
                  <c:v>44266</c:v>
                </c:pt>
                <c:pt idx="25">
                  <c:v>44267</c:v>
                </c:pt>
                <c:pt idx="26">
                  <c:v>44268</c:v>
                </c:pt>
                <c:pt idx="27">
                  <c:v>44269</c:v>
                </c:pt>
                <c:pt idx="28">
                  <c:v>44270</c:v>
                </c:pt>
                <c:pt idx="29">
                  <c:v>44271</c:v>
                </c:pt>
                <c:pt idx="30">
                  <c:v>44272</c:v>
                </c:pt>
                <c:pt idx="31">
                  <c:v>44273</c:v>
                </c:pt>
                <c:pt idx="32">
                  <c:v>44274</c:v>
                </c:pt>
                <c:pt idx="33">
                  <c:v>44275</c:v>
                </c:pt>
                <c:pt idx="34">
                  <c:v>44276</c:v>
                </c:pt>
                <c:pt idx="35">
                  <c:v>44277</c:v>
                </c:pt>
                <c:pt idx="36">
                  <c:v>44278</c:v>
                </c:pt>
                <c:pt idx="37">
                  <c:v>44279</c:v>
                </c:pt>
                <c:pt idx="38">
                  <c:v>44280</c:v>
                </c:pt>
                <c:pt idx="39">
                  <c:v>44281</c:v>
                </c:pt>
                <c:pt idx="40">
                  <c:v>44282</c:v>
                </c:pt>
                <c:pt idx="41">
                  <c:v>44283</c:v>
                </c:pt>
                <c:pt idx="42">
                  <c:v>44284</c:v>
                </c:pt>
                <c:pt idx="43">
                  <c:v>44285</c:v>
                </c:pt>
                <c:pt idx="44">
                  <c:v>44286</c:v>
                </c:pt>
                <c:pt idx="45">
                  <c:v>44287</c:v>
                </c:pt>
                <c:pt idx="46">
                  <c:v>44288</c:v>
                </c:pt>
                <c:pt idx="47">
                  <c:v>44289</c:v>
                </c:pt>
                <c:pt idx="48">
                  <c:v>44290</c:v>
                </c:pt>
                <c:pt idx="49">
                  <c:v>44291</c:v>
                </c:pt>
                <c:pt idx="50">
                  <c:v>44292</c:v>
                </c:pt>
                <c:pt idx="51">
                  <c:v>44293</c:v>
                </c:pt>
                <c:pt idx="52">
                  <c:v>44294</c:v>
                </c:pt>
                <c:pt idx="53">
                  <c:v>44295</c:v>
                </c:pt>
                <c:pt idx="54">
                  <c:v>44296</c:v>
                </c:pt>
                <c:pt idx="55">
                  <c:v>44297</c:v>
                </c:pt>
                <c:pt idx="56">
                  <c:v>44298</c:v>
                </c:pt>
                <c:pt idx="57">
                  <c:v>44299</c:v>
                </c:pt>
                <c:pt idx="58">
                  <c:v>44300</c:v>
                </c:pt>
                <c:pt idx="59">
                  <c:v>44301</c:v>
                </c:pt>
                <c:pt idx="60">
                  <c:v>44302</c:v>
                </c:pt>
                <c:pt idx="61">
                  <c:v>44303</c:v>
                </c:pt>
                <c:pt idx="62">
                  <c:v>44304</c:v>
                </c:pt>
                <c:pt idx="63">
                  <c:v>44305</c:v>
                </c:pt>
                <c:pt idx="64">
                  <c:v>44306</c:v>
                </c:pt>
                <c:pt idx="65">
                  <c:v>44307</c:v>
                </c:pt>
                <c:pt idx="66">
                  <c:v>44308</c:v>
                </c:pt>
                <c:pt idx="67">
                  <c:v>44309</c:v>
                </c:pt>
                <c:pt idx="68">
                  <c:v>44310</c:v>
                </c:pt>
                <c:pt idx="69">
                  <c:v>44311</c:v>
                </c:pt>
                <c:pt idx="70">
                  <c:v>44312</c:v>
                </c:pt>
                <c:pt idx="71">
                  <c:v>44313</c:v>
                </c:pt>
                <c:pt idx="72">
                  <c:v>44314</c:v>
                </c:pt>
                <c:pt idx="73">
                  <c:v>44315</c:v>
                </c:pt>
                <c:pt idx="74">
                  <c:v>44316</c:v>
                </c:pt>
                <c:pt idx="75">
                  <c:v>44317</c:v>
                </c:pt>
                <c:pt idx="76">
                  <c:v>44318</c:v>
                </c:pt>
                <c:pt idx="77">
                  <c:v>44319</c:v>
                </c:pt>
                <c:pt idx="78">
                  <c:v>44320</c:v>
                </c:pt>
                <c:pt idx="79">
                  <c:v>44321</c:v>
                </c:pt>
                <c:pt idx="80">
                  <c:v>44322</c:v>
                </c:pt>
                <c:pt idx="81">
                  <c:v>44323</c:v>
                </c:pt>
                <c:pt idx="82">
                  <c:v>44324</c:v>
                </c:pt>
                <c:pt idx="83">
                  <c:v>44325</c:v>
                </c:pt>
                <c:pt idx="84">
                  <c:v>44326</c:v>
                </c:pt>
                <c:pt idx="85">
                  <c:v>44327</c:v>
                </c:pt>
                <c:pt idx="86">
                  <c:v>44328</c:v>
                </c:pt>
                <c:pt idx="87">
                  <c:v>44329</c:v>
                </c:pt>
                <c:pt idx="88">
                  <c:v>44330</c:v>
                </c:pt>
                <c:pt idx="89">
                  <c:v>44331</c:v>
                </c:pt>
                <c:pt idx="90">
                  <c:v>44332</c:v>
                </c:pt>
                <c:pt idx="91">
                  <c:v>44333</c:v>
                </c:pt>
                <c:pt idx="92">
                  <c:v>44334</c:v>
                </c:pt>
                <c:pt idx="93">
                  <c:v>44335</c:v>
                </c:pt>
                <c:pt idx="94">
                  <c:v>44336</c:v>
                </c:pt>
                <c:pt idx="95">
                  <c:v>44337</c:v>
                </c:pt>
                <c:pt idx="96">
                  <c:v>44338</c:v>
                </c:pt>
                <c:pt idx="97">
                  <c:v>44339</c:v>
                </c:pt>
                <c:pt idx="98">
                  <c:v>44340</c:v>
                </c:pt>
                <c:pt idx="99">
                  <c:v>44341</c:v>
                </c:pt>
                <c:pt idx="100">
                  <c:v>44342</c:v>
                </c:pt>
                <c:pt idx="101">
                  <c:v>44343</c:v>
                </c:pt>
                <c:pt idx="102">
                  <c:v>44344</c:v>
                </c:pt>
                <c:pt idx="103">
                  <c:v>44345</c:v>
                </c:pt>
                <c:pt idx="104">
                  <c:v>44346</c:v>
                </c:pt>
                <c:pt idx="105">
                  <c:v>44347</c:v>
                </c:pt>
                <c:pt idx="106">
                  <c:v>44348</c:v>
                </c:pt>
                <c:pt idx="107">
                  <c:v>44349</c:v>
                </c:pt>
                <c:pt idx="108">
                  <c:v>44350</c:v>
                </c:pt>
                <c:pt idx="109">
                  <c:v>44351</c:v>
                </c:pt>
                <c:pt idx="110">
                  <c:v>44352</c:v>
                </c:pt>
                <c:pt idx="111">
                  <c:v>44353</c:v>
                </c:pt>
                <c:pt idx="112">
                  <c:v>44354</c:v>
                </c:pt>
                <c:pt idx="113">
                  <c:v>44355</c:v>
                </c:pt>
                <c:pt idx="114">
                  <c:v>44356</c:v>
                </c:pt>
                <c:pt idx="115">
                  <c:v>44357</c:v>
                </c:pt>
                <c:pt idx="116">
                  <c:v>44358</c:v>
                </c:pt>
                <c:pt idx="117">
                  <c:v>44359</c:v>
                </c:pt>
                <c:pt idx="118">
                  <c:v>44360</c:v>
                </c:pt>
              </c:numCache>
            </c:numRef>
          </c:cat>
          <c:val>
            <c:numRef>
              <c:f>Hárok1!$B$2:$B$120</c:f>
              <c:numCache>
                <c:formatCode>#,##0</c:formatCode>
                <c:ptCount val="119"/>
                <c:pt idx="0">
                  <c:v>651152</c:v>
                </c:pt>
                <c:pt idx="1">
                  <c:v>1027722</c:v>
                </c:pt>
                <c:pt idx="2">
                  <c:v>1277269</c:v>
                </c:pt>
                <c:pt idx="3">
                  <c:v>1424771</c:v>
                </c:pt>
                <c:pt idx="4">
                  <c:v>1561626</c:v>
                </c:pt>
                <c:pt idx="5">
                  <c:v>1727062</c:v>
                </c:pt>
                <c:pt idx="6">
                  <c:v>1926796</c:v>
                </c:pt>
                <c:pt idx="7">
                  <c:v>2095153</c:v>
                </c:pt>
                <c:pt idx="8">
                  <c:v>2215368</c:v>
                </c:pt>
                <c:pt idx="9">
                  <c:v>2303548</c:v>
                </c:pt>
                <c:pt idx="10">
                  <c:v>2368545</c:v>
                </c:pt>
                <c:pt idx="11">
                  <c:v>2429988</c:v>
                </c:pt>
                <c:pt idx="12">
                  <c:v>2517681</c:v>
                </c:pt>
                <c:pt idx="13">
                  <c:v>2634522</c:v>
                </c:pt>
                <c:pt idx="14">
                  <c:v>2726903</c:v>
                </c:pt>
                <c:pt idx="15">
                  <c:v>2805298</c:v>
                </c:pt>
                <c:pt idx="16">
                  <c:v>2876524</c:v>
                </c:pt>
                <c:pt idx="17">
                  <c:v>2953922</c:v>
                </c:pt>
                <c:pt idx="18">
                  <c:v>3028040</c:v>
                </c:pt>
                <c:pt idx="19">
                  <c:v>3102467</c:v>
                </c:pt>
                <c:pt idx="20">
                  <c:v>3231242</c:v>
                </c:pt>
                <c:pt idx="21">
                  <c:v>3325266</c:v>
                </c:pt>
                <c:pt idx="22">
                  <c:v>3414580</c:v>
                </c:pt>
                <c:pt idx="23">
                  <c:v>3483396</c:v>
                </c:pt>
                <c:pt idx="24">
                  <c:v>3542204</c:v>
                </c:pt>
                <c:pt idx="25">
                  <c:v>3594278</c:v>
                </c:pt>
                <c:pt idx="26">
                  <c:v>3657188</c:v>
                </c:pt>
                <c:pt idx="27">
                  <c:v>3750024</c:v>
                </c:pt>
                <c:pt idx="28">
                  <c:v>3813617</c:v>
                </c:pt>
                <c:pt idx="29">
                  <c:v>3872173</c:v>
                </c:pt>
                <c:pt idx="30">
                  <c:v>3935233</c:v>
                </c:pt>
                <c:pt idx="31">
                  <c:v>3990863</c:v>
                </c:pt>
                <c:pt idx="32">
                  <c:v>4036066</c:v>
                </c:pt>
                <c:pt idx="33">
                  <c:v>4087605</c:v>
                </c:pt>
                <c:pt idx="34">
                  <c:v>4172169</c:v>
                </c:pt>
                <c:pt idx="35">
                  <c:v>4235588</c:v>
                </c:pt>
                <c:pt idx="36">
                  <c:v>4291855</c:v>
                </c:pt>
                <c:pt idx="37">
                  <c:v>4347184</c:v>
                </c:pt>
                <c:pt idx="38">
                  <c:v>4396828</c:v>
                </c:pt>
                <c:pt idx="39">
                  <c:v>4439246</c:v>
                </c:pt>
                <c:pt idx="40">
                  <c:v>4482669</c:v>
                </c:pt>
                <c:pt idx="41">
                  <c:v>4554493</c:v>
                </c:pt>
                <c:pt idx="42">
                  <c:v>4636219</c:v>
                </c:pt>
                <c:pt idx="43">
                  <c:v>4734676</c:v>
                </c:pt>
                <c:pt idx="44">
                  <c:v>4844007</c:v>
                </c:pt>
                <c:pt idx="45">
                  <c:v>4844007</c:v>
                </c:pt>
                <c:pt idx="46">
                  <c:v>4844007</c:v>
                </c:pt>
                <c:pt idx="47">
                  <c:v>4844007</c:v>
                </c:pt>
                <c:pt idx="48">
                  <c:v>4844007</c:v>
                </c:pt>
                <c:pt idx="49">
                  <c:v>4844007</c:v>
                </c:pt>
                <c:pt idx="50">
                  <c:v>4844007</c:v>
                </c:pt>
                <c:pt idx="51">
                  <c:v>4844007</c:v>
                </c:pt>
                <c:pt idx="52">
                  <c:v>4844007</c:v>
                </c:pt>
                <c:pt idx="53">
                  <c:v>4844007</c:v>
                </c:pt>
                <c:pt idx="54">
                  <c:v>4844007</c:v>
                </c:pt>
                <c:pt idx="55">
                  <c:v>4844007</c:v>
                </c:pt>
                <c:pt idx="56">
                  <c:v>4844007</c:v>
                </c:pt>
                <c:pt idx="57">
                  <c:v>4844007</c:v>
                </c:pt>
                <c:pt idx="58">
                  <c:v>4844007</c:v>
                </c:pt>
                <c:pt idx="59">
                  <c:v>4844007</c:v>
                </c:pt>
                <c:pt idx="60">
                  <c:v>4844007</c:v>
                </c:pt>
                <c:pt idx="61">
                  <c:v>4844007</c:v>
                </c:pt>
                <c:pt idx="62">
                  <c:v>4844007</c:v>
                </c:pt>
                <c:pt idx="63">
                  <c:v>4844007</c:v>
                </c:pt>
                <c:pt idx="64">
                  <c:v>4844007</c:v>
                </c:pt>
                <c:pt idx="65">
                  <c:v>4844007</c:v>
                </c:pt>
                <c:pt idx="66">
                  <c:v>4844007</c:v>
                </c:pt>
                <c:pt idx="67">
                  <c:v>4844007</c:v>
                </c:pt>
                <c:pt idx="68">
                  <c:v>4844007</c:v>
                </c:pt>
                <c:pt idx="69">
                  <c:v>4844007</c:v>
                </c:pt>
                <c:pt idx="70">
                  <c:v>4844007</c:v>
                </c:pt>
                <c:pt idx="71">
                  <c:v>4844007</c:v>
                </c:pt>
                <c:pt idx="72">
                  <c:v>4844007</c:v>
                </c:pt>
                <c:pt idx="73">
                  <c:v>4844007</c:v>
                </c:pt>
                <c:pt idx="74">
                  <c:v>4844007</c:v>
                </c:pt>
                <c:pt idx="75">
                  <c:v>4844007</c:v>
                </c:pt>
                <c:pt idx="76">
                  <c:v>4844007</c:v>
                </c:pt>
                <c:pt idx="77">
                  <c:v>4846579</c:v>
                </c:pt>
                <c:pt idx="78">
                  <c:v>4852792</c:v>
                </c:pt>
                <c:pt idx="79">
                  <c:v>4862939</c:v>
                </c:pt>
                <c:pt idx="80">
                  <c:v>4872758</c:v>
                </c:pt>
                <c:pt idx="81">
                  <c:v>4880967</c:v>
                </c:pt>
                <c:pt idx="82">
                  <c:v>4882585</c:v>
                </c:pt>
                <c:pt idx="83">
                  <c:v>4883355</c:v>
                </c:pt>
                <c:pt idx="84">
                  <c:v>4894762</c:v>
                </c:pt>
                <c:pt idx="85">
                  <c:v>4907001</c:v>
                </c:pt>
                <c:pt idx="86">
                  <c:v>4922657</c:v>
                </c:pt>
                <c:pt idx="87">
                  <c:v>4935754</c:v>
                </c:pt>
                <c:pt idx="88">
                  <c:v>4946750</c:v>
                </c:pt>
                <c:pt idx="89">
                  <c:v>4948561</c:v>
                </c:pt>
                <c:pt idx="90">
                  <c:v>4950448</c:v>
                </c:pt>
                <c:pt idx="91">
                  <c:v>4963357</c:v>
                </c:pt>
                <c:pt idx="92">
                  <c:v>4977961</c:v>
                </c:pt>
                <c:pt idx="93">
                  <c:v>4993155</c:v>
                </c:pt>
                <c:pt idx="94">
                  <c:v>5006173</c:v>
                </c:pt>
                <c:pt idx="95">
                  <c:v>5016501</c:v>
                </c:pt>
                <c:pt idx="96">
                  <c:v>5018893</c:v>
                </c:pt>
                <c:pt idx="97">
                  <c:v>5021623</c:v>
                </c:pt>
                <c:pt idx="98">
                  <c:v>5035679</c:v>
                </c:pt>
                <c:pt idx="99">
                  <c:v>5049432</c:v>
                </c:pt>
                <c:pt idx="100">
                  <c:v>5065559</c:v>
                </c:pt>
                <c:pt idx="101">
                  <c:v>5077487</c:v>
                </c:pt>
                <c:pt idx="102">
                  <c:v>5086936</c:v>
                </c:pt>
                <c:pt idx="103">
                  <c:v>5088911</c:v>
                </c:pt>
                <c:pt idx="104">
                  <c:v>5090665</c:v>
                </c:pt>
                <c:pt idx="105">
                  <c:v>5101689</c:v>
                </c:pt>
                <c:pt idx="106">
                  <c:v>5112074</c:v>
                </c:pt>
                <c:pt idx="107">
                  <c:v>5125009</c:v>
                </c:pt>
                <c:pt idx="108">
                  <c:v>5135227</c:v>
                </c:pt>
                <c:pt idx="109">
                  <c:v>5143261</c:v>
                </c:pt>
                <c:pt idx="110">
                  <c:v>5144794</c:v>
                </c:pt>
                <c:pt idx="111">
                  <c:v>5146138</c:v>
                </c:pt>
                <c:pt idx="112">
                  <c:v>5157414</c:v>
                </c:pt>
                <c:pt idx="113">
                  <c:v>5169122</c:v>
                </c:pt>
                <c:pt idx="114">
                  <c:v>5183414</c:v>
                </c:pt>
                <c:pt idx="115">
                  <c:v>5196494</c:v>
                </c:pt>
                <c:pt idx="116">
                  <c:v>5210802</c:v>
                </c:pt>
                <c:pt idx="117">
                  <c:v>5215020</c:v>
                </c:pt>
                <c:pt idx="118">
                  <c:v>5221569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accent1">
                      <a:lumMod val="50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round/>
            </a:ln>
            <a:effectLst/>
          </c:spPr>
        </c:dropLines>
        <c:smooth val="0"/>
        <c:axId val="-1439439552"/>
        <c:axId val="-1439433568"/>
      </c:lineChart>
      <c:dateAx>
        <c:axId val="-14394395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>
                    <a:solidFill>
                      <a:schemeClr val="accent1">
                        <a:lumMod val="50000"/>
                      </a:schemeClr>
                    </a:solidFill>
                  </a:rPr>
                  <a:t>Dátum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</c:title>
        <c:numFmt formatCode="m/d/yyyy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lt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spc="1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-1439433568"/>
        <c:crosses val="autoZero"/>
        <c:auto val="1"/>
        <c:lblOffset val="100"/>
        <c:baseTimeUnit val="days"/>
        <c:majorUnit val="1"/>
        <c:majorTimeUnit val="days"/>
      </c:dateAx>
      <c:valAx>
        <c:axId val="-14394335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>
                    <a:solidFill>
                      <a:schemeClr val="accent1">
                        <a:lumMod val="50000"/>
                      </a:schemeClr>
                    </a:solidFill>
                  </a:rPr>
                  <a:t>Počet obyvateľov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-1439439552"/>
        <c:crossesAt val="44242"/>
        <c:crossBetween val="midCat"/>
        <c:majorUnit val="50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sz="1800" b="1" dirty="0"/>
              <a:t>Podiel</a:t>
            </a:r>
            <a:r>
              <a:rPr lang="en-US" sz="1800" b="1" dirty="0"/>
              <a:t> </a:t>
            </a:r>
            <a:r>
              <a:rPr lang="en-US" sz="1800" b="1" dirty="0" err="1"/>
              <a:t>sčítaných</a:t>
            </a:r>
            <a:r>
              <a:rPr lang="en-US" sz="1800" b="1" dirty="0"/>
              <a:t> </a:t>
            </a:r>
            <a:r>
              <a:rPr lang="en-US" sz="1800" b="1" dirty="0" err="1"/>
              <a:t>obyvateľov</a:t>
            </a:r>
            <a:r>
              <a:rPr lang="sk-SK" sz="1800" b="1" dirty="0"/>
              <a:t> v krajoch SR</a:t>
            </a:r>
            <a:endParaRPr lang="en-US" sz="18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Hárok3!$B$1</c:f>
              <c:strCache>
                <c:ptCount val="1"/>
                <c:pt idx="0">
                  <c:v>Počet sčítaných obyvateľov</c:v>
                </c:pt>
              </c:strCache>
            </c:strRef>
          </c:tx>
          <c:spPr>
            <a:solidFill>
              <a:srgbClr val="004A8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cat>
            <c:strRef>
              <c:f>Hárok3!$A$2:$A$9</c:f>
              <c:strCache>
                <c:ptCount val="8"/>
                <c:pt idx="0">
                  <c:v>Bratislavský kraj</c:v>
                </c:pt>
                <c:pt idx="1">
                  <c:v>Trnavský kraj</c:v>
                </c:pt>
                <c:pt idx="2">
                  <c:v>Trenčiansky kraj</c:v>
                </c:pt>
                <c:pt idx="3">
                  <c:v>Nitriansky kraj</c:v>
                </c:pt>
                <c:pt idx="4">
                  <c:v>Žilinský kraj</c:v>
                </c:pt>
                <c:pt idx="5">
                  <c:v>Banskobystrický kraj</c:v>
                </c:pt>
                <c:pt idx="6">
                  <c:v>Prešovský kraj</c:v>
                </c:pt>
                <c:pt idx="7">
                  <c:v>Košický kraj</c:v>
                </c:pt>
              </c:strCache>
            </c:strRef>
          </c:cat>
          <c:val>
            <c:numRef>
              <c:f>Hárok3!$E$2:$E$9</c:f>
              <c:numCache>
                <c:formatCode>0.0</c:formatCode>
                <c:ptCount val="8"/>
                <c:pt idx="0">
                  <c:v>89.89</c:v>
                </c:pt>
                <c:pt idx="1">
                  <c:v>93.1</c:v>
                </c:pt>
                <c:pt idx="2">
                  <c:v>93.65</c:v>
                </c:pt>
                <c:pt idx="3">
                  <c:v>92.19</c:v>
                </c:pt>
                <c:pt idx="4">
                  <c:v>94.59</c:v>
                </c:pt>
                <c:pt idx="5">
                  <c:v>94.01</c:v>
                </c:pt>
                <c:pt idx="6">
                  <c:v>93.97</c:v>
                </c:pt>
                <c:pt idx="7">
                  <c:v>90.89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439437376"/>
        <c:axId val="-1439422144"/>
      </c:barChart>
      <c:catAx>
        <c:axId val="-14394373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 sz="1400"/>
                  <a:t>Kraj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-1439422144"/>
        <c:crosses val="autoZero"/>
        <c:auto val="1"/>
        <c:lblAlgn val="ctr"/>
        <c:lblOffset val="100"/>
        <c:noMultiLvlLbl val="0"/>
      </c:catAx>
      <c:valAx>
        <c:axId val="-1439422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 sz="1200"/>
                  <a:t>Podiel obyvateľov</a:t>
                </a:r>
              </a:p>
            </c:rich>
          </c:tx>
          <c:layout>
            <c:manualLayout>
              <c:xMode val="edge"/>
              <c:yMode val="edge"/>
              <c:x val="3.4311289125563737E-3"/>
              <c:y val="0.261675521106845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k-SK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-1439437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gradFill>
        <a:gsLst>
          <a:gs pos="0">
            <a:schemeClr val="accent1">
              <a:lumMod val="5000"/>
              <a:lumOff val="95000"/>
            </a:schemeClr>
          </a:gs>
          <a:gs pos="74000">
            <a:schemeClr val="accent1">
              <a:lumMod val="45000"/>
              <a:lumOff val="55000"/>
            </a:schemeClr>
          </a:gs>
          <a:gs pos="83000">
            <a:schemeClr val="accent1">
              <a:lumMod val="45000"/>
              <a:lumOff val="55000"/>
            </a:schemeClr>
          </a:gs>
          <a:gs pos="100000">
            <a:schemeClr val="accent1">
              <a:lumMod val="30000"/>
              <a:lumOff val="70000"/>
            </a:schemeClr>
          </a:gs>
        </a:gsLst>
        <a:lin ang="5400000" scaled="1"/>
      </a:gradFill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dirty="0" smtClean="0"/>
              <a:t>130-tisíc</a:t>
            </a:r>
            <a:r>
              <a:rPr lang="sk-SK" baseline="0" dirty="0" smtClean="0"/>
              <a:t> vybavených požiadaviek na mobilných asistentov</a:t>
            </a:r>
            <a:endParaRPr lang="en-US" dirty="0"/>
          </a:p>
        </c:rich>
      </c:tx>
      <c:layout>
        <c:manualLayout>
          <c:xMode val="edge"/>
          <c:yMode val="edge"/>
          <c:x val="0.217394170793818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0.22386056669923562"/>
          <c:y val="6.3298884791102933E-2"/>
          <c:w val="0.41223235858897972"/>
          <c:h val="0.9246920360143599"/>
        </c:manualLayout>
      </c:layout>
      <c:pieChart>
        <c:varyColors val="1"/>
        <c:ser>
          <c:idx val="0"/>
          <c:order val="0"/>
          <c:tx>
            <c:strRef>
              <c:f>AS_KM_11062021!$N$1</c:f>
              <c:strCache>
                <c:ptCount val="1"/>
                <c:pt idx="0">
                  <c:v>Počet vybavených požiadaviek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5.6026399984673535E-2"/>
                  <c:y val="0.1452599309446657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737686073912295E-2"/>
                  <c:y val="0.1055210344435971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2378680767093851E-2"/>
                  <c:y val="0.1171993799474046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904860432591907E-2"/>
                  <c:y val="0.1333441247656735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5277697951989534E-2"/>
                  <c:y val="0.1405269414622562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AS_KM_11062021!$J$2:$J$9</c:f>
              <c:strCache>
                <c:ptCount val="8"/>
                <c:pt idx="0">
                  <c:v>Banskobystrický kraj</c:v>
                </c:pt>
                <c:pt idx="1">
                  <c:v>Bratislavský kraj</c:v>
                </c:pt>
                <c:pt idx="2">
                  <c:v>Košický kraj</c:v>
                </c:pt>
                <c:pt idx="3">
                  <c:v>Nitriansky kraj</c:v>
                </c:pt>
                <c:pt idx="4">
                  <c:v>Prešovský kraj</c:v>
                </c:pt>
                <c:pt idx="5">
                  <c:v>Trenčiansky kraj</c:v>
                </c:pt>
                <c:pt idx="6">
                  <c:v>Trnavský kraj</c:v>
                </c:pt>
                <c:pt idx="7">
                  <c:v>Žilinský kraj</c:v>
                </c:pt>
              </c:strCache>
            </c:strRef>
          </c:cat>
          <c:val>
            <c:numRef>
              <c:f>AS_KM_11062021!$N$2:$N$9</c:f>
              <c:numCache>
                <c:formatCode>#,##0</c:formatCode>
                <c:ptCount val="8"/>
                <c:pt idx="0">
                  <c:v>15107</c:v>
                </c:pt>
                <c:pt idx="1">
                  <c:v>2120</c:v>
                </c:pt>
                <c:pt idx="2">
                  <c:v>41743</c:v>
                </c:pt>
                <c:pt idx="3">
                  <c:v>9728</c:v>
                </c:pt>
                <c:pt idx="4">
                  <c:v>41594</c:v>
                </c:pt>
                <c:pt idx="5">
                  <c:v>3790</c:v>
                </c:pt>
                <c:pt idx="6">
                  <c:v>8641</c:v>
                </c:pt>
                <c:pt idx="7">
                  <c:v>4841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607004247742839"/>
          <c:y val="0.43138158621703832"/>
          <c:w val="0.18041915927026306"/>
          <c:h val="0.5486756323158842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9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/>
        </a:solidFill>
        <a:round/>
      </a:ln>
    </cs:spPr>
    <cs:defRPr sz="900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0.41923</cdr:x>
      <cdr:y>0.25031</cdr:y>
    </cdr:from>
    <cdr:to>
      <cdr:x>0.67967</cdr:x>
      <cdr:y>0.25031</cdr:y>
    </cdr:to>
    <cdr:cxnSp macro="">
      <cdr:nvCxnSpPr>
        <cdr:cNvPr id="3" name="Rovná spojnica 2"/>
        <cdr:cNvCxnSpPr/>
      </cdr:nvCxnSpPr>
      <cdr:spPr>
        <a:xfrm xmlns:a="http://schemas.openxmlformats.org/drawingml/2006/main">
          <a:off x="4794667" y="1362814"/>
          <a:ext cx="2978581" cy="0"/>
        </a:xfrm>
        <a:prstGeom xmlns:a="http://schemas.openxmlformats.org/drawingml/2006/main" prst="line">
          <a:avLst/>
        </a:prstGeom>
        <a:ln xmlns:a="http://schemas.openxmlformats.org/drawingml/2006/main" w="76200">
          <a:solidFill>
            <a:schemeClr val="accent1">
              <a:lumMod val="50000"/>
            </a:schemeClr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0.07824</cdr:x>
      <cdr:y>0.26881</cdr:y>
    </cdr:from>
    <cdr:to>
      <cdr:x>0.9925</cdr:x>
      <cdr:y>0.27291</cdr:y>
    </cdr:to>
    <cdr:cxnSp macro="">
      <cdr:nvCxnSpPr>
        <cdr:cNvPr id="3" name="Rovná spojnica 2"/>
        <cdr:cNvCxnSpPr/>
      </cdr:nvCxnSpPr>
      <cdr:spPr>
        <a:xfrm xmlns:a="http://schemas.openxmlformats.org/drawingml/2006/main" flipV="1">
          <a:off x="868810" y="1448600"/>
          <a:ext cx="10152142" cy="22095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358" tIns="45678" rIns="91358" bIns="45678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358" tIns="45678" rIns="91358" bIns="45678" rtlCol="0"/>
          <a:lstStyle>
            <a:lvl1pPr algn="r">
              <a:defRPr sz="1200"/>
            </a:lvl1pPr>
          </a:lstStyle>
          <a:p>
            <a:fld id="{F412AEA8-F194-48D6-BC6C-9CE8126C10E4}" type="datetimeFigureOut">
              <a:rPr lang="sk-SK" smtClean="0"/>
              <a:t>14.6.2021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358" tIns="45678" rIns="91358" bIns="45678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358" tIns="45678" rIns="91358" bIns="45678" rtlCol="0" anchor="b"/>
          <a:lstStyle>
            <a:lvl1pPr algn="r">
              <a:defRPr sz="1200"/>
            </a:lvl1pPr>
          </a:lstStyle>
          <a:p>
            <a:fld id="{578812F6-95E6-4731-9703-CD8D9859C6A6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37347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358" tIns="45678" rIns="91358" bIns="45678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358" tIns="45678" rIns="91358" bIns="45678" rtlCol="0"/>
          <a:lstStyle>
            <a:lvl1pPr algn="r">
              <a:defRPr sz="1200"/>
            </a:lvl1pPr>
          </a:lstStyle>
          <a:p>
            <a:fld id="{6DF70BE3-56F8-4345-9523-39133C49429A}" type="datetimeFigureOut">
              <a:rPr lang="sk-SK" smtClean="0"/>
              <a:t>14.6.2021</a:t>
            </a:fld>
            <a:endParaRPr lang="sk-SK" dirty="0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39838"/>
            <a:ext cx="5954713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8" tIns="45678" rIns="91358" bIns="45678" rtlCol="0" anchor="ctr"/>
          <a:lstStyle/>
          <a:p>
            <a:endParaRPr lang="sk-SK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358" tIns="45678" rIns="91358" bIns="45678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358" tIns="45678" rIns="91358" bIns="45678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358" tIns="45678" rIns="91358" bIns="45678" rtlCol="0" anchor="b"/>
          <a:lstStyle>
            <a:lvl1pPr algn="r">
              <a:defRPr sz="1200"/>
            </a:lvl1pPr>
          </a:lstStyle>
          <a:p>
            <a:fld id="{6C65258C-B772-4EC9-BBA4-67CAE68EF340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376877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5258C-B772-4EC9-BBA4-67CAE68EF340}" type="slidenum">
              <a:rPr lang="sk-SK" smtClean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761971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baseline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5258C-B772-4EC9-BBA4-67CAE68EF340}" type="slidenum">
              <a:rPr lang="sk-SK" smtClean="0">
                <a:solidFill>
                  <a:prstClr val="black"/>
                </a:solidFill>
              </a:rPr>
              <a:pPr/>
              <a:t>10</a:t>
            </a:fld>
            <a:endParaRPr lang="sk-S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653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baseline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5258C-B772-4EC9-BBA4-67CAE68EF340}" type="slidenum">
              <a:rPr lang="sk-SK" smtClean="0">
                <a:solidFill>
                  <a:prstClr val="black"/>
                </a:solidFill>
              </a:rPr>
              <a:pPr/>
              <a:t>11</a:t>
            </a:fld>
            <a:endParaRPr lang="sk-S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2516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baseline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5258C-B772-4EC9-BBA4-67CAE68EF340}" type="slidenum">
              <a:rPr lang="sk-SK" smtClean="0">
                <a:solidFill>
                  <a:prstClr val="black"/>
                </a:solidFill>
              </a:rPr>
              <a:pPr/>
              <a:t>12</a:t>
            </a:fld>
            <a:endParaRPr lang="sk-S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62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baseline="0" dirty="0">
              <a:solidFill>
                <a:srgbClr val="92D050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5258C-B772-4EC9-BBA4-67CAE68EF340}" type="slidenum">
              <a:rPr lang="sk-SK" smtClean="0">
                <a:solidFill>
                  <a:prstClr val="black"/>
                </a:solidFill>
              </a:rPr>
              <a:pPr/>
              <a:t>2</a:t>
            </a:fld>
            <a:endParaRPr lang="sk-S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465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baseline="0" dirty="0">
              <a:solidFill>
                <a:srgbClr val="92D050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5258C-B772-4EC9-BBA4-67CAE68EF340}" type="slidenum">
              <a:rPr lang="sk-SK" smtClean="0">
                <a:solidFill>
                  <a:prstClr val="black"/>
                </a:solidFill>
              </a:rPr>
              <a:pPr/>
              <a:t>3</a:t>
            </a:fld>
            <a:endParaRPr lang="sk-S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180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baseline="0" dirty="0">
              <a:solidFill>
                <a:srgbClr val="92D050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5258C-B772-4EC9-BBA4-67CAE68EF340}" type="slidenum">
              <a:rPr lang="sk-SK" smtClean="0">
                <a:solidFill>
                  <a:prstClr val="black"/>
                </a:solidFill>
              </a:rPr>
              <a:pPr/>
              <a:t>4</a:t>
            </a:fld>
            <a:endParaRPr lang="sk-S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153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baseline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5258C-B772-4EC9-BBA4-67CAE68EF340}" type="slidenum">
              <a:rPr lang="sk-SK" smtClean="0">
                <a:solidFill>
                  <a:prstClr val="black"/>
                </a:solidFill>
              </a:rPr>
              <a:pPr/>
              <a:t>5</a:t>
            </a:fld>
            <a:endParaRPr lang="sk-S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435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baseline="0" dirty="0">
              <a:solidFill>
                <a:srgbClr val="92D050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5258C-B772-4EC9-BBA4-67CAE68EF340}" type="slidenum">
              <a:rPr lang="sk-SK" smtClean="0">
                <a:solidFill>
                  <a:prstClr val="black"/>
                </a:solidFill>
              </a:rPr>
              <a:pPr/>
              <a:t>6</a:t>
            </a:fld>
            <a:endParaRPr lang="sk-S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767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baseline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5258C-B772-4EC9-BBA4-67CAE68EF340}" type="slidenum">
              <a:rPr lang="sk-SK" smtClean="0">
                <a:solidFill>
                  <a:prstClr val="black"/>
                </a:solidFill>
              </a:rPr>
              <a:pPr/>
              <a:t>7</a:t>
            </a:fld>
            <a:endParaRPr lang="sk-S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511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baseline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5258C-B772-4EC9-BBA4-67CAE68EF340}" type="slidenum">
              <a:rPr lang="sk-SK" smtClean="0">
                <a:solidFill>
                  <a:prstClr val="black"/>
                </a:solidFill>
              </a:rPr>
              <a:pPr/>
              <a:t>8</a:t>
            </a:fld>
            <a:endParaRPr lang="sk-S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8030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baseline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5258C-B772-4EC9-BBA4-67CAE68EF340}" type="slidenum">
              <a:rPr lang="sk-SK" smtClean="0">
                <a:solidFill>
                  <a:prstClr val="black"/>
                </a:solidFill>
              </a:rPr>
              <a:pPr/>
              <a:t>9</a:t>
            </a:fld>
            <a:endParaRPr lang="sk-SK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41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 userDrawn="1"/>
        </p:nvSpPr>
        <p:spPr>
          <a:xfrm>
            <a:off x="9045388" y="654424"/>
            <a:ext cx="2344271" cy="667870"/>
          </a:xfrm>
          <a:prstGeom prst="rect">
            <a:avLst/>
          </a:prstGeom>
          <a:solidFill>
            <a:srgbClr val="0043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87518" cy="38443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44705" y="3574209"/>
            <a:ext cx="5786717" cy="2387600"/>
          </a:xfrm>
        </p:spPr>
        <p:txBody>
          <a:bodyPr anchor="ctr"/>
          <a:lstStyle>
            <a:lvl1pPr algn="l">
              <a:lnSpc>
                <a:spcPts val="5900"/>
              </a:lnSpc>
              <a:defRPr sz="5900">
                <a:solidFill>
                  <a:schemeClr val="bg1"/>
                </a:solidFill>
              </a:defRPr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85674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DB20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4775" y="770296"/>
            <a:ext cx="8157875" cy="424732"/>
          </a:xfrm>
        </p:spPr>
        <p:txBody>
          <a:bodyPr>
            <a:spAutoFit/>
          </a:bodyPr>
          <a:lstStyle/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5923894" y="2154620"/>
            <a:ext cx="5528444" cy="38875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sk-SK" dirty="0"/>
          </a:p>
        </p:txBody>
      </p:sp>
      <p:sp>
        <p:nvSpPr>
          <p:cNvPr id="6" name="Zástupný symbol textu 2"/>
          <p:cNvSpPr>
            <a:spLocks noGrp="1"/>
          </p:cNvSpPr>
          <p:nvPr>
            <p:ph type="body" idx="14"/>
          </p:nvPr>
        </p:nvSpPr>
        <p:spPr>
          <a:xfrm>
            <a:off x="940679" y="2197585"/>
            <a:ext cx="4691553" cy="310341"/>
          </a:xfrm>
        </p:spPr>
        <p:txBody>
          <a:bodyPr>
            <a:spAutoFit/>
          </a:bodyPr>
          <a:lstStyle>
            <a:lvl1pPr marL="0" indent="0">
              <a:lnSpc>
                <a:spcPts val="1690"/>
              </a:lnSpc>
              <a:buNone/>
              <a:defRPr lang="sk-SK" sz="1400" b="1" i="0" kern="1200" dirty="0" smtClean="0">
                <a:solidFill>
                  <a:srgbClr val="004388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  <p:sp>
        <p:nvSpPr>
          <p:cNvPr id="7" name="Zástupný symbol textu 2"/>
          <p:cNvSpPr>
            <a:spLocks noGrp="1"/>
          </p:cNvSpPr>
          <p:nvPr>
            <p:ph type="body" idx="15"/>
          </p:nvPr>
        </p:nvSpPr>
        <p:spPr>
          <a:xfrm>
            <a:off x="940679" y="3198343"/>
            <a:ext cx="4691553" cy="284693"/>
          </a:xfrm>
        </p:spPr>
        <p:txBody>
          <a:bodyPr>
            <a:spAutoFit/>
          </a:bodyPr>
          <a:lstStyle>
            <a:lvl1pPr marL="0" indent="0">
              <a:lnSpc>
                <a:spcPts val="1450"/>
              </a:lnSpc>
              <a:buNone/>
              <a:defRPr lang="sk-SK" sz="1200" b="0" i="0" kern="1200" dirty="0" smtClean="0">
                <a:solidFill>
                  <a:srgbClr val="004388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  <p:sp>
        <p:nvSpPr>
          <p:cNvPr id="8" name="Zástupný symbol textu 2"/>
          <p:cNvSpPr>
            <a:spLocks noGrp="1"/>
          </p:cNvSpPr>
          <p:nvPr>
            <p:ph type="body" idx="16"/>
          </p:nvPr>
        </p:nvSpPr>
        <p:spPr>
          <a:xfrm>
            <a:off x="940678" y="1757854"/>
            <a:ext cx="4691554" cy="369332"/>
          </a:xfrm>
        </p:spPr>
        <p:txBody>
          <a:bodyPr>
            <a:spAutoFit/>
          </a:bodyPr>
          <a:lstStyle>
            <a:lvl1pPr marL="0" indent="0">
              <a:buNone/>
              <a:defRPr lang="sk-SK" sz="2000" b="1" kern="1200" baseline="0" dirty="0" smtClean="0">
                <a:solidFill>
                  <a:srgbClr val="E6332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  <p:sp>
        <p:nvSpPr>
          <p:cNvPr id="9" name="Zástupný symbol textu 2"/>
          <p:cNvSpPr>
            <a:spLocks noGrp="1"/>
          </p:cNvSpPr>
          <p:nvPr>
            <p:ph type="body" idx="18"/>
          </p:nvPr>
        </p:nvSpPr>
        <p:spPr>
          <a:xfrm>
            <a:off x="475134" y="6351780"/>
            <a:ext cx="7155376" cy="230832"/>
          </a:xfrm>
        </p:spPr>
        <p:txBody>
          <a:bodyPr anchor="ctr">
            <a:spAutoFit/>
          </a:bodyPr>
          <a:lstStyle>
            <a:lvl1pPr marL="0" indent="0">
              <a:buNone/>
              <a:defRPr lang="sk-SK" sz="1000" b="0" kern="1200" dirty="0" smtClean="0">
                <a:solidFill>
                  <a:srgbClr val="00438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  <p:sp>
        <p:nvSpPr>
          <p:cNvPr id="10" name="Zástupný symbol čísla snímky 2"/>
          <p:cNvSpPr>
            <a:spLocks noGrp="1"/>
          </p:cNvSpPr>
          <p:nvPr>
            <p:ph type="sldNum" sz="quarter" idx="10"/>
          </p:nvPr>
        </p:nvSpPr>
        <p:spPr>
          <a:xfrm>
            <a:off x="8798844" y="6352578"/>
            <a:ext cx="2743200" cy="219262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0043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99C489-6014-4002-8B4D-314F33B0A0C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67128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DB2021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čísla snímky 2"/>
          <p:cNvSpPr>
            <a:spLocks noGrp="1"/>
          </p:cNvSpPr>
          <p:nvPr>
            <p:ph type="sldNum" sz="quarter" idx="10"/>
          </p:nvPr>
        </p:nvSpPr>
        <p:spPr>
          <a:xfrm>
            <a:off x="8798844" y="6352578"/>
            <a:ext cx="2743200" cy="219262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0043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99C489-6014-4002-8B4D-314F33B0A0C9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564775" y="770296"/>
            <a:ext cx="8157875" cy="424732"/>
          </a:xfrm>
        </p:spPr>
        <p:txBody>
          <a:bodyPr>
            <a:spAutoFit/>
          </a:bodyPr>
          <a:lstStyle/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13" name="Zástupný symbol textu 2"/>
          <p:cNvSpPr>
            <a:spLocks noGrp="1"/>
          </p:cNvSpPr>
          <p:nvPr>
            <p:ph type="body" idx="14"/>
          </p:nvPr>
        </p:nvSpPr>
        <p:spPr>
          <a:xfrm>
            <a:off x="940679" y="2197585"/>
            <a:ext cx="10466909" cy="310341"/>
          </a:xfrm>
        </p:spPr>
        <p:txBody>
          <a:bodyPr wrap="square">
            <a:spAutoFit/>
          </a:bodyPr>
          <a:lstStyle>
            <a:lvl1pPr marL="0" indent="0">
              <a:lnSpc>
                <a:spcPts val="1690"/>
              </a:lnSpc>
              <a:buNone/>
              <a:defRPr lang="sk-SK" sz="1400" b="1" i="0" kern="1200" dirty="0" smtClean="0">
                <a:solidFill>
                  <a:srgbClr val="004388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  <p:sp>
        <p:nvSpPr>
          <p:cNvPr id="14" name="Zástupný symbol textu 2"/>
          <p:cNvSpPr>
            <a:spLocks noGrp="1"/>
          </p:cNvSpPr>
          <p:nvPr>
            <p:ph type="body" idx="15"/>
          </p:nvPr>
        </p:nvSpPr>
        <p:spPr>
          <a:xfrm>
            <a:off x="940679" y="3202825"/>
            <a:ext cx="10466909" cy="284693"/>
          </a:xfrm>
        </p:spPr>
        <p:txBody>
          <a:bodyPr wrap="square">
            <a:spAutoFit/>
          </a:bodyPr>
          <a:lstStyle>
            <a:lvl1pPr marL="0" indent="0">
              <a:lnSpc>
                <a:spcPts val="1450"/>
              </a:lnSpc>
              <a:buNone/>
              <a:defRPr lang="sk-SK" sz="1200" b="0" i="0" kern="1200" dirty="0" smtClean="0">
                <a:solidFill>
                  <a:srgbClr val="004388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  <p:sp>
        <p:nvSpPr>
          <p:cNvPr id="15" name="Zástupný symbol textu 2"/>
          <p:cNvSpPr>
            <a:spLocks noGrp="1"/>
          </p:cNvSpPr>
          <p:nvPr>
            <p:ph type="body" idx="16"/>
          </p:nvPr>
        </p:nvSpPr>
        <p:spPr>
          <a:xfrm>
            <a:off x="940677" y="1757854"/>
            <a:ext cx="10466911" cy="369332"/>
          </a:xfrm>
        </p:spPr>
        <p:txBody>
          <a:bodyPr wrap="square">
            <a:spAutoFit/>
          </a:bodyPr>
          <a:lstStyle>
            <a:lvl1pPr marL="0" indent="0">
              <a:buNone/>
              <a:defRPr lang="sk-SK" sz="2000" b="1" kern="1200" baseline="0" dirty="0" smtClean="0">
                <a:solidFill>
                  <a:srgbClr val="E6332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  <p:sp>
        <p:nvSpPr>
          <p:cNvPr id="16" name="Zástupný symbol textu 2"/>
          <p:cNvSpPr>
            <a:spLocks noGrp="1"/>
          </p:cNvSpPr>
          <p:nvPr>
            <p:ph type="body" idx="18"/>
          </p:nvPr>
        </p:nvSpPr>
        <p:spPr>
          <a:xfrm>
            <a:off x="475134" y="6351780"/>
            <a:ext cx="7155376" cy="230832"/>
          </a:xfrm>
        </p:spPr>
        <p:txBody>
          <a:bodyPr anchor="ctr">
            <a:spAutoFit/>
          </a:bodyPr>
          <a:lstStyle>
            <a:lvl1pPr marL="0" indent="0">
              <a:buNone/>
              <a:defRPr lang="sk-SK" sz="1000" b="0" kern="1200" dirty="0" smtClean="0">
                <a:solidFill>
                  <a:srgbClr val="00438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67415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DB2021 pra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čísla snímky 2"/>
          <p:cNvSpPr>
            <a:spLocks noGrp="1"/>
          </p:cNvSpPr>
          <p:nvPr>
            <p:ph type="sldNum" sz="quarter" idx="10"/>
          </p:nvPr>
        </p:nvSpPr>
        <p:spPr>
          <a:xfrm>
            <a:off x="8798844" y="6352578"/>
            <a:ext cx="2743200" cy="219262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0043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99C489-6014-4002-8B4D-314F33B0A0C9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564775" y="770296"/>
            <a:ext cx="8157875" cy="424732"/>
          </a:xfrm>
        </p:spPr>
        <p:txBody>
          <a:bodyPr>
            <a:spAutoFit/>
          </a:bodyPr>
          <a:lstStyle/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16" name="Zástupný symbol textu 2"/>
          <p:cNvSpPr>
            <a:spLocks noGrp="1"/>
          </p:cNvSpPr>
          <p:nvPr>
            <p:ph type="body" idx="18"/>
          </p:nvPr>
        </p:nvSpPr>
        <p:spPr>
          <a:xfrm>
            <a:off x="475134" y="6351780"/>
            <a:ext cx="7155376" cy="230832"/>
          </a:xfrm>
        </p:spPr>
        <p:txBody>
          <a:bodyPr anchor="ctr">
            <a:spAutoFit/>
          </a:bodyPr>
          <a:lstStyle>
            <a:lvl1pPr marL="0" indent="0">
              <a:buNone/>
              <a:defRPr lang="sk-SK" sz="1000" b="0" kern="1200" dirty="0" smtClean="0">
                <a:solidFill>
                  <a:srgbClr val="00438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0285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DB2021 bez pa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564775" y="770296"/>
            <a:ext cx="8157875" cy="424732"/>
          </a:xfrm>
        </p:spPr>
        <p:txBody>
          <a:bodyPr>
            <a:spAutoFit/>
          </a:bodyPr>
          <a:lstStyle/>
          <a:p>
            <a:r>
              <a:rPr lang="sk-SK" dirty="0" smtClean="0"/>
              <a:t>Upravte štýly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0438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defRPr/>
            </a:lvl4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</p:txBody>
      </p:sp>
      <p:sp>
        <p:nvSpPr>
          <p:cNvPr id="7" name="Zástupný symbol čísla snímky 2"/>
          <p:cNvSpPr>
            <a:spLocks noGrp="1"/>
          </p:cNvSpPr>
          <p:nvPr>
            <p:ph type="sldNum" sz="quarter" idx="10"/>
          </p:nvPr>
        </p:nvSpPr>
        <p:spPr>
          <a:xfrm>
            <a:off x="8798844" y="6352578"/>
            <a:ext cx="2743200" cy="219262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0043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99C489-6014-4002-8B4D-314F33B0A0C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5511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</p:txBody>
      </p:sp>
      <p:sp>
        <p:nvSpPr>
          <p:cNvPr id="8" name="Zástupný symbol čísla snímky 2"/>
          <p:cNvSpPr>
            <a:spLocks noGrp="1"/>
          </p:cNvSpPr>
          <p:nvPr>
            <p:ph type="sldNum" sz="quarter" idx="10"/>
          </p:nvPr>
        </p:nvSpPr>
        <p:spPr>
          <a:xfrm>
            <a:off x="8798844" y="6352578"/>
            <a:ext cx="2743200" cy="219262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0043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99C489-6014-4002-8B4D-314F33B0A0C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8031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  <a:endParaRPr lang="sk-SK" dirty="0"/>
          </a:p>
        </p:txBody>
      </p:sp>
      <p:sp>
        <p:nvSpPr>
          <p:cNvPr id="10" name="Zástupný symbol čísla snímky 2"/>
          <p:cNvSpPr>
            <a:spLocks noGrp="1"/>
          </p:cNvSpPr>
          <p:nvPr>
            <p:ph type="sldNum" sz="quarter" idx="10"/>
          </p:nvPr>
        </p:nvSpPr>
        <p:spPr>
          <a:xfrm>
            <a:off x="8798844" y="6352578"/>
            <a:ext cx="2743200" cy="219262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0043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99C489-6014-4002-8B4D-314F33B0A0C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2864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čísla snímky 2"/>
          <p:cNvSpPr>
            <a:spLocks noGrp="1"/>
          </p:cNvSpPr>
          <p:nvPr>
            <p:ph type="sldNum" sz="quarter" idx="10"/>
          </p:nvPr>
        </p:nvSpPr>
        <p:spPr>
          <a:xfrm>
            <a:off x="8798844" y="6352578"/>
            <a:ext cx="2743200" cy="219262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0043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99C489-6014-4002-8B4D-314F33B0A0C9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7920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 userDrawn="1"/>
        </p:nvSpPr>
        <p:spPr>
          <a:xfrm>
            <a:off x="0" y="712694"/>
            <a:ext cx="8722650" cy="527007"/>
          </a:xfrm>
          <a:prstGeom prst="rect">
            <a:avLst/>
          </a:prstGeom>
          <a:solidFill>
            <a:srgbClr val="0043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564775" y="369607"/>
            <a:ext cx="8157875" cy="1230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81625" y="1825625"/>
            <a:ext cx="10399067" cy="263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3"/>
            <a:endParaRPr lang="sk-SK" dirty="0" smtClean="0"/>
          </a:p>
        </p:txBody>
      </p:sp>
      <p:sp>
        <p:nvSpPr>
          <p:cNvPr id="10" name="Zástupný symbol čísla snímky 2"/>
          <p:cNvSpPr>
            <a:spLocks noGrp="1"/>
          </p:cNvSpPr>
          <p:nvPr>
            <p:ph type="sldNum" sz="quarter" idx="4"/>
          </p:nvPr>
        </p:nvSpPr>
        <p:spPr>
          <a:xfrm>
            <a:off x="8722650" y="6352578"/>
            <a:ext cx="2743200" cy="219262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0043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99C489-6014-4002-8B4D-314F33B0A0C9}" type="slidenum">
              <a:rPr lang="sk-SK" smtClean="0"/>
              <a:pPr/>
              <a:t>‹#›</a:t>
            </a:fld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3318" y="0"/>
            <a:ext cx="3128682" cy="123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1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55" r:id="rId4"/>
    <p:sldLayoutId id="2147483654" r:id="rId5"/>
    <p:sldLayoutId id="2147483650" r:id="rId6"/>
    <p:sldLayoutId id="2147483652" r:id="rId7"/>
    <p:sldLayoutId id="2147483653" r:id="rId8"/>
    <p:sldLayoutId id="2147483658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k-SK" sz="2400" b="1" kern="1200" baseline="0" dirty="0" smtClean="0">
          <a:solidFill>
            <a:srgbClr val="004388"/>
          </a:solidFill>
          <a:latin typeface="Arial" panose="020B0604020202020204" pitchFamily="34" charset="0"/>
          <a:ea typeface="+mj-ea"/>
          <a:cs typeface="+mj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rgbClr val="E6332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1" kern="1200">
          <a:solidFill>
            <a:srgbClr val="00438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00438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chart" Target="../charts/chart1.xml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4.pn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58" y="3888427"/>
            <a:ext cx="11883274" cy="2875085"/>
          </a:xfrm>
        </p:spPr>
        <p:txBody>
          <a:bodyPr>
            <a:normAutofit fontScale="90000"/>
          </a:bodyPr>
          <a:lstStyle/>
          <a:p>
            <a:pPr algn="ctr">
              <a:spcAft>
                <a:spcPts val="1800"/>
              </a:spcAft>
            </a:pPr>
            <a:r>
              <a:rPr lang="sk-SK" sz="5300" dirty="0" smtClean="0">
                <a:solidFill>
                  <a:srgbClr val="FF0000"/>
                </a:solidFill>
              </a:rPr>
              <a:t>SODB 2021</a:t>
            </a:r>
            <a:br>
              <a:rPr lang="sk-SK" sz="5300" dirty="0" smtClean="0">
                <a:solidFill>
                  <a:srgbClr val="FF0000"/>
                </a:solidFill>
              </a:rPr>
            </a:br>
            <a:r>
              <a:rPr lang="sk-SK" sz="5300" dirty="0" smtClean="0">
                <a:solidFill>
                  <a:srgbClr val="FF0000"/>
                </a:solidFill>
              </a:rPr>
              <a:t>Tlačová beseda k vyhodnoteniu zberu údajov od obyvateľov pre SODB 2021, 15. 06. 2021</a:t>
            </a:r>
            <a:endParaRPr lang="sk-SK" sz="5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20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31" y="724576"/>
            <a:ext cx="8157875" cy="424732"/>
          </a:xfrm>
        </p:spPr>
        <p:txBody>
          <a:bodyPr/>
          <a:lstStyle/>
          <a:p>
            <a:r>
              <a:rPr lang="sk-SK" dirty="0" smtClean="0"/>
              <a:t>Asistované sčítanie – obce nad 70 % počas AS</a:t>
            </a: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423823"/>
              </p:ext>
            </p:extLst>
          </p:nvPr>
        </p:nvGraphicFramePr>
        <p:xfrm>
          <a:off x="1865747" y="1836162"/>
          <a:ext cx="7252784" cy="4109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8416"/>
                <a:gridCol w="1418717"/>
                <a:gridCol w="1936460"/>
                <a:gridCol w="1839191"/>
              </a:tblGrid>
              <a:tr h="39052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k-SK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Kraj</a:t>
                      </a:r>
                      <a:endParaRPr lang="sk-SK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6332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k-SK" sz="24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Obec</a:t>
                      </a:r>
                      <a:endParaRPr lang="sk-SK" sz="2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6332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 smtClean="0">
                          <a:effectLst/>
                        </a:rPr>
                        <a:t>Podiel sčítaných počas AS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6332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u="none" strike="noStrike" dirty="0" smtClean="0">
                          <a:effectLst/>
                        </a:rPr>
                        <a:t>SPOLU (</a:t>
                      </a:r>
                      <a:r>
                        <a:rPr lang="sk-SK" sz="2400" b="1" u="none" strike="noStrike" dirty="0" err="1" smtClean="0">
                          <a:effectLst/>
                        </a:rPr>
                        <a:t>samosčítanie</a:t>
                      </a:r>
                      <a:r>
                        <a:rPr lang="sk-SK" sz="2400" b="1" u="none" strike="noStrike" dirty="0" smtClean="0">
                          <a:effectLst/>
                        </a:rPr>
                        <a:t> + AS)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6332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k-SK" sz="240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Banskobystrický</a:t>
                      </a:r>
                      <a:endParaRPr lang="sk-SK" sz="2400" u="none" strike="noStrike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Sútor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74,7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99,5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k-SK" sz="240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Prešovský</a:t>
                      </a:r>
                      <a:endParaRPr lang="sk-SK" sz="2400" u="none" strike="noStrike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Lomnička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85,9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96,7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Prešovský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Podhorany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80,3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97,4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Prešovský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Jarovnice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78,6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92,3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Prešovský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k-SK" sz="2400" u="none" strike="noStrike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Cigeľka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73,5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98,7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Prešovský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k-SK" sz="2400" u="none" strike="noStrike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Doľany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71,6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98,7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Prešovský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k-SK" sz="2400" u="none" strike="noStrike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Petrová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70,6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94,6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Prešovský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sk-SK" sz="2400" u="none" strike="noStrike" kern="120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Jurské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70,5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k-SK" sz="240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96,2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25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686" y="824580"/>
            <a:ext cx="8157875" cy="369332"/>
          </a:xfrm>
        </p:spPr>
        <p:txBody>
          <a:bodyPr/>
          <a:lstStyle/>
          <a:p>
            <a:r>
              <a:rPr lang="sk-SK" sz="2000" dirty="0" smtClean="0"/>
              <a:t>Pokračovanie projektu SODB 2021 </a:t>
            </a:r>
            <a:endParaRPr lang="sk-SK" sz="2000" dirty="0"/>
          </a:p>
        </p:txBody>
      </p:sp>
      <p:pic>
        <p:nvPicPr>
          <p:cNvPr id="4" name="Picture 2" descr="SD Times news digest: Oracle Autonomous NoSQL Database, Hugo and Atlassian  partnership, and etcdadm - SD Tim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61" y="2479638"/>
            <a:ext cx="2791402" cy="3082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SD Times news digest: Oracle Autonomous NoSQL Database, Hugo and Atlassian  partnership, and etcdadm - SD Tim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363" y="2479638"/>
            <a:ext cx="2791402" cy="3082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SD Times news digest: Oracle Autonomous NoSQL Database, Hugo and Atlassian  partnership, and etcdadm - SD Tim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157" y="2479638"/>
            <a:ext cx="2791402" cy="3082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SD Times news digest: Oracle Autonomous NoSQL Database, Hugo and Atlassian  partnership, and etcdadm - SD Tim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392" y="2479638"/>
            <a:ext cx="2791402" cy="3082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868328" y="2680809"/>
            <a:ext cx="1748669" cy="3693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sk-SK" sz="2000" dirty="0" err="1" smtClean="0">
                <a:solidFill>
                  <a:srgbClr val="004A8F"/>
                </a:solidFill>
              </a:rPr>
              <a:t>ZBD_Domy</a:t>
            </a:r>
            <a:endParaRPr lang="sk-SK" sz="2000" dirty="0">
              <a:solidFill>
                <a:srgbClr val="004A8F"/>
              </a:solidFill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3883975" y="2680809"/>
            <a:ext cx="1748669" cy="3693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sk-SK" sz="2000" dirty="0" err="1" smtClean="0">
                <a:solidFill>
                  <a:srgbClr val="004A8F"/>
                </a:solidFill>
              </a:rPr>
              <a:t>ZBD_Byty</a:t>
            </a:r>
            <a:endParaRPr lang="sk-SK" sz="2000" dirty="0">
              <a:solidFill>
                <a:srgbClr val="004A8F"/>
              </a:solidFill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6407061" y="2680809"/>
            <a:ext cx="2175594" cy="3693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sk-SK" sz="2000" dirty="0" err="1" smtClean="0">
                <a:solidFill>
                  <a:srgbClr val="004A8F"/>
                </a:solidFill>
              </a:rPr>
              <a:t>ZBD_Obyvatelia</a:t>
            </a:r>
            <a:endParaRPr lang="sk-SK" sz="2000" dirty="0">
              <a:solidFill>
                <a:srgbClr val="004A8F"/>
              </a:solidFill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9394791" y="2680809"/>
            <a:ext cx="2310604" cy="3693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sk-SK" sz="2000" dirty="0" err="1" smtClean="0">
                <a:solidFill>
                  <a:srgbClr val="004A8F"/>
                </a:solidFill>
              </a:rPr>
              <a:t>ZBD_Domácnosti</a:t>
            </a:r>
            <a:endParaRPr lang="sk-SK" sz="2000" dirty="0">
              <a:solidFill>
                <a:srgbClr val="004A8F"/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91479" y="1278082"/>
            <a:ext cx="12100521" cy="5195454"/>
          </a:xfrm>
          <a:prstGeom prst="ellipse">
            <a:avLst/>
          </a:prstGeom>
          <a:noFill/>
          <a:ln w="38100">
            <a:solidFill>
              <a:srgbClr val="004A8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907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686" y="824580"/>
            <a:ext cx="8157875" cy="369332"/>
          </a:xfrm>
        </p:spPr>
        <p:txBody>
          <a:bodyPr/>
          <a:lstStyle/>
          <a:p>
            <a:r>
              <a:rPr lang="sk-SK" sz="2000" dirty="0" smtClean="0"/>
              <a:t>Prezentácia výsledkov </a:t>
            </a:r>
            <a:endParaRPr lang="sk-SK" sz="2000" dirty="0"/>
          </a:p>
        </p:txBody>
      </p:sp>
      <p:sp>
        <p:nvSpPr>
          <p:cNvPr id="24" name="Šípka doprava 23"/>
          <p:cNvSpPr/>
          <p:nvPr/>
        </p:nvSpPr>
        <p:spPr>
          <a:xfrm>
            <a:off x="145473" y="3688773"/>
            <a:ext cx="8801100" cy="758536"/>
          </a:xfrm>
          <a:prstGeom prst="rightArrow">
            <a:avLst/>
          </a:prstGeom>
          <a:solidFill>
            <a:srgbClr val="004A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5" name="Šípka doprava 24"/>
          <p:cNvSpPr/>
          <p:nvPr/>
        </p:nvSpPr>
        <p:spPr>
          <a:xfrm>
            <a:off x="145473" y="4695568"/>
            <a:ext cx="10068791" cy="758536"/>
          </a:xfrm>
          <a:prstGeom prst="rightArrow">
            <a:avLst/>
          </a:prstGeom>
          <a:solidFill>
            <a:srgbClr val="004A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Obdĺžnik 3"/>
          <p:cNvSpPr/>
          <p:nvPr/>
        </p:nvSpPr>
        <p:spPr>
          <a:xfrm>
            <a:off x="6993082" y="2119245"/>
            <a:ext cx="3260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2021/2022</a:t>
            </a:r>
            <a:endParaRPr lang="sk-SK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Obdĺžnik 27"/>
          <p:cNvSpPr/>
          <p:nvPr/>
        </p:nvSpPr>
        <p:spPr>
          <a:xfrm>
            <a:off x="9082884" y="3606376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2022</a:t>
            </a:r>
            <a:endParaRPr lang="sk-SK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Obdĺžnik 28"/>
          <p:cNvSpPr/>
          <p:nvPr/>
        </p:nvSpPr>
        <p:spPr>
          <a:xfrm>
            <a:off x="10253911" y="4613171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2023</a:t>
            </a:r>
            <a:endParaRPr lang="sk-SK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Obdĺžnik 30"/>
          <p:cNvSpPr/>
          <p:nvPr/>
        </p:nvSpPr>
        <p:spPr>
          <a:xfrm>
            <a:off x="347480" y="2895010"/>
            <a:ext cx="1634837" cy="1200329"/>
          </a:xfrm>
          <a:prstGeom prst="rect">
            <a:avLst/>
          </a:prstGeom>
          <a:solidFill>
            <a:srgbClr val="E63323"/>
          </a:solidFill>
          <a:ln>
            <a:solidFill>
              <a:srgbClr val="FFFF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k-SK" b="1" dirty="0" smtClean="0"/>
              <a:t>03/2022</a:t>
            </a:r>
            <a:endParaRPr lang="sk-SK" b="1" dirty="0"/>
          </a:p>
          <a:p>
            <a:pPr algn="ctr"/>
            <a:r>
              <a:rPr lang="sk-SK" b="1" dirty="0" smtClean="0"/>
              <a:t>Detailné </a:t>
            </a:r>
            <a:r>
              <a:rPr lang="sk-SK" b="1" dirty="0"/>
              <a:t>údaje o domoch a bytoch</a:t>
            </a:r>
          </a:p>
        </p:txBody>
      </p:sp>
      <p:sp>
        <p:nvSpPr>
          <p:cNvPr id="32" name="Obdĺžnik 31"/>
          <p:cNvSpPr/>
          <p:nvPr/>
        </p:nvSpPr>
        <p:spPr>
          <a:xfrm>
            <a:off x="2100053" y="3071679"/>
            <a:ext cx="2380636" cy="923330"/>
          </a:xfrm>
          <a:prstGeom prst="rect">
            <a:avLst/>
          </a:prstGeom>
          <a:solidFill>
            <a:srgbClr val="E63323"/>
          </a:solidFill>
          <a:ln>
            <a:solidFill>
              <a:srgbClr val="FFFF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k-SK" b="1" dirty="0" smtClean="0"/>
              <a:t>06/2022</a:t>
            </a:r>
            <a:endParaRPr lang="sk-SK" b="1" dirty="0"/>
          </a:p>
          <a:p>
            <a:pPr algn="ctr"/>
            <a:r>
              <a:rPr lang="sk-SK" b="1" dirty="0" smtClean="0"/>
              <a:t>Základné údaje o obyvateľoch</a:t>
            </a:r>
            <a:endParaRPr lang="sk-SK" b="1" dirty="0"/>
          </a:p>
        </p:txBody>
      </p:sp>
      <p:sp>
        <p:nvSpPr>
          <p:cNvPr id="34" name="Obdĺžnik 33"/>
          <p:cNvSpPr/>
          <p:nvPr/>
        </p:nvSpPr>
        <p:spPr>
          <a:xfrm>
            <a:off x="4612444" y="3121213"/>
            <a:ext cx="1611653" cy="923330"/>
          </a:xfrm>
          <a:prstGeom prst="rect">
            <a:avLst/>
          </a:prstGeom>
          <a:solidFill>
            <a:srgbClr val="E63323"/>
          </a:solidFill>
          <a:ln>
            <a:solidFill>
              <a:srgbClr val="FFFF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k-SK" b="1" dirty="0" smtClean="0"/>
              <a:t>09/2022</a:t>
            </a:r>
            <a:endParaRPr lang="sk-SK" b="1" dirty="0"/>
          </a:p>
          <a:p>
            <a:pPr algn="ctr"/>
            <a:r>
              <a:rPr lang="sk-SK" b="1" dirty="0" smtClean="0"/>
              <a:t>Ostatné údaje o obyvateľoch</a:t>
            </a:r>
            <a:endParaRPr lang="sk-SK" b="1" dirty="0"/>
          </a:p>
        </p:txBody>
      </p:sp>
      <p:sp>
        <p:nvSpPr>
          <p:cNvPr id="35" name="Obdĺžnik 34"/>
          <p:cNvSpPr/>
          <p:nvPr/>
        </p:nvSpPr>
        <p:spPr>
          <a:xfrm>
            <a:off x="6371974" y="3403039"/>
            <a:ext cx="1611653" cy="646331"/>
          </a:xfrm>
          <a:prstGeom prst="rect">
            <a:avLst/>
          </a:prstGeom>
          <a:solidFill>
            <a:srgbClr val="E63323"/>
          </a:solidFill>
          <a:ln>
            <a:solidFill>
              <a:srgbClr val="FFFF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k-SK" b="1" dirty="0" smtClean="0"/>
              <a:t>12/2022</a:t>
            </a:r>
            <a:endParaRPr lang="sk-SK" b="1" dirty="0"/>
          </a:p>
          <a:p>
            <a:pPr algn="ctr"/>
            <a:r>
              <a:rPr lang="sk-SK" b="1" dirty="0" smtClean="0"/>
              <a:t>Domácnosti</a:t>
            </a:r>
            <a:endParaRPr lang="sk-SK" b="1" dirty="0"/>
          </a:p>
        </p:txBody>
      </p:sp>
      <p:sp>
        <p:nvSpPr>
          <p:cNvPr id="22" name="Šípka doprava 21"/>
          <p:cNvSpPr/>
          <p:nvPr/>
        </p:nvSpPr>
        <p:spPr>
          <a:xfrm>
            <a:off x="145473" y="2201642"/>
            <a:ext cx="6847609" cy="758536"/>
          </a:xfrm>
          <a:prstGeom prst="rightArrow">
            <a:avLst/>
          </a:prstGeom>
          <a:solidFill>
            <a:srgbClr val="004A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7" name="Obdĺžnik 36"/>
          <p:cNvSpPr/>
          <p:nvPr/>
        </p:nvSpPr>
        <p:spPr>
          <a:xfrm>
            <a:off x="8092629" y="4372402"/>
            <a:ext cx="1611653" cy="646331"/>
          </a:xfrm>
          <a:prstGeom prst="rect">
            <a:avLst/>
          </a:prstGeom>
          <a:solidFill>
            <a:srgbClr val="E63323"/>
          </a:solidFill>
          <a:ln>
            <a:solidFill>
              <a:srgbClr val="FFFF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k-SK" b="1" dirty="0" smtClean="0"/>
              <a:t>12/2023</a:t>
            </a:r>
            <a:endParaRPr lang="sk-SK" b="1" dirty="0"/>
          </a:p>
          <a:p>
            <a:pPr algn="ctr"/>
            <a:r>
              <a:rPr lang="sk-SK" b="1" dirty="0" err="1" smtClean="0"/>
              <a:t>GRIDy</a:t>
            </a:r>
            <a:endParaRPr lang="sk-SK" b="1" dirty="0"/>
          </a:p>
        </p:txBody>
      </p:sp>
      <p:cxnSp>
        <p:nvCxnSpPr>
          <p:cNvPr id="6" name="Rovná spojnica 5"/>
          <p:cNvCxnSpPr/>
          <p:nvPr/>
        </p:nvCxnSpPr>
        <p:spPr>
          <a:xfrm>
            <a:off x="454853" y="2354042"/>
            <a:ext cx="0" cy="364913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ovná spojnica 37"/>
          <p:cNvCxnSpPr/>
          <p:nvPr/>
        </p:nvCxnSpPr>
        <p:spPr>
          <a:xfrm>
            <a:off x="2858616" y="2354042"/>
            <a:ext cx="0" cy="364913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ovná spojnica 38"/>
          <p:cNvCxnSpPr/>
          <p:nvPr/>
        </p:nvCxnSpPr>
        <p:spPr>
          <a:xfrm>
            <a:off x="3162300" y="2354042"/>
            <a:ext cx="0" cy="364913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ovná spojnica 39"/>
          <p:cNvCxnSpPr/>
          <p:nvPr/>
        </p:nvCxnSpPr>
        <p:spPr>
          <a:xfrm>
            <a:off x="5600700" y="2354042"/>
            <a:ext cx="0" cy="364913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ovná spojnica 40"/>
          <p:cNvCxnSpPr/>
          <p:nvPr/>
        </p:nvCxnSpPr>
        <p:spPr>
          <a:xfrm>
            <a:off x="341020" y="3885584"/>
            <a:ext cx="0" cy="364913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dĺžnik 2"/>
          <p:cNvSpPr/>
          <p:nvPr/>
        </p:nvSpPr>
        <p:spPr>
          <a:xfrm>
            <a:off x="454852" y="1654019"/>
            <a:ext cx="2428009" cy="923330"/>
          </a:xfrm>
          <a:prstGeom prst="rect">
            <a:avLst/>
          </a:prstGeom>
          <a:solidFill>
            <a:srgbClr val="E63323"/>
          </a:solidFill>
          <a:ln>
            <a:solidFill>
              <a:srgbClr val="FFFF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k-SK" b="1" dirty="0"/>
              <a:t>12/2021 – 01/2022</a:t>
            </a:r>
          </a:p>
          <a:p>
            <a:pPr algn="ctr"/>
            <a:r>
              <a:rPr lang="sk-SK" b="1" dirty="0"/>
              <a:t>Základné údaje o domoch a bytoch</a:t>
            </a:r>
          </a:p>
        </p:txBody>
      </p:sp>
      <p:sp>
        <p:nvSpPr>
          <p:cNvPr id="27" name="Obdĺžnik 26"/>
          <p:cNvSpPr/>
          <p:nvPr/>
        </p:nvSpPr>
        <p:spPr>
          <a:xfrm>
            <a:off x="3162300" y="1762270"/>
            <a:ext cx="2428009" cy="646331"/>
          </a:xfrm>
          <a:prstGeom prst="rect">
            <a:avLst/>
          </a:prstGeom>
          <a:solidFill>
            <a:srgbClr val="E63323"/>
          </a:solidFill>
          <a:ln>
            <a:solidFill>
              <a:srgbClr val="FFFF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k-SK" b="1" dirty="0"/>
              <a:t>12/2021 – 01/2022</a:t>
            </a:r>
          </a:p>
          <a:p>
            <a:pPr algn="ctr"/>
            <a:r>
              <a:rPr lang="sk-SK" b="1" dirty="0" smtClean="0"/>
              <a:t>Počet obyvateľov SR</a:t>
            </a:r>
            <a:endParaRPr lang="sk-SK" b="1" dirty="0"/>
          </a:p>
        </p:txBody>
      </p:sp>
      <p:cxnSp>
        <p:nvCxnSpPr>
          <p:cNvPr id="42" name="Rovná spojnica 41"/>
          <p:cNvCxnSpPr/>
          <p:nvPr/>
        </p:nvCxnSpPr>
        <p:spPr>
          <a:xfrm>
            <a:off x="1982317" y="3866913"/>
            <a:ext cx="0" cy="364913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ovná spojnica 42"/>
          <p:cNvCxnSpPr/>
          <p:nvPr/>
        </p:nvCxnSpPr>
        <p:spPr>
          <a:xfrm>
            <a:off x="2122035" y="3885584"/>
            <a:ext cx="0" cy="364913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ovná spojnica 43"/>
          <p:cNvCxnSpPr/>
          <p:nvPr/>
        </p:nvCxnSpPr>
        <p:spPr>
          <a:xfrm>
            <a:off x="4487699" y="3866910"/>
            <a:ext cx="0" cy="364913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ovná spojnica 44"/>
          <p:cNvCxnSpPr/>
          <p:nvPr/>
        </p:nvCxnSpPr>
        <p:spPr>
          <a:xfrm>
            <a:off x="4624010" y="3866911"/>
            <a:ext cx="0" cy="364913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ovná spojnica 45"/>
          <p:cNvCxnSpPr/>
          <p:nvPr/>
        </p:nvCxnSpPr>
        <p:spPr>
          <a:xfrm>
            <a:off x="6220635" y="3866909"/>
            <a:ext cx="0" cy="364913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ovná spojnica 46"/>
          <p:cNvCxnSpPr/>
          <p:nvPr/>
        </p:nvCxnSpPr>
        <p:spPr>
          <a:xfrm>
            <a:off x="6371974" y="3868640"/>
            <a:ext cx="0" cy="364913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ovná spojnica 47"/>
          <p:cNvCxnSpPr/>
          <p:nvPr/>
        </p:nvCxnSpPr>
        <p:spPr>
          <a:xfrm>
            <a:off x="7983627" y="3862087"/>
            <a:ext cx="0" cy="364913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ovná spojnica 48"/>
          <p:cNvCxnSpPr/>
          <p:nvPr/>
        </p:nvCxnSpPr>
        <p:spPr>
          <a:xfrm>
            <a:off x="9704282" y="4836276"/>
            <a:ext cx="0" cy="364913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ovná spojnica 49"/>
          <p:cNvCxnSpPr/>
          <p:nvPr/>
        </p:nvCxnSpPr>
        <p:spPr>
          <a:xfrm>
            <a:off x="8092574" y="4836275"/>
            <a:ext cx="0" cy="364913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14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783" y="3652919"/>
            <a:ext cx="8157875" cy="1230593"/>
          </a:xfrm>
        </p:spPr>
        <p:txBody>
          <a:bodyPr>
            <a:normAutofit fontScale="90000"/>
          </a:bodyPr>
          <a:lstStyle/>
          <a:p>
            <a:r>
              <a:rPr lang="sk-SK" sz="2000" dirty="0" smtClean="0">
                <a:solidFill>
                  <a:srgbClr val="E63323"/>
                </a:solidFill>
                <a:cs typeface="Arial" panose="020B0604020202020204" pitchFamily="34" charset="0"/>
              </a:rPr>
              <a:t>VÝLUČNE </a:t>
            </a:r>
            <a:r>
              <a:rPr lang="sk-SK" sz="2000" dirty="0">
                <a:solidFill>
                  <a:srgbClr val="E63323"/>
                </a:solidFill>
                <a:cs typeface="Arial" panose="020B0604020202020204" pitchFamily="34" charset="0"/>
              </a:rPr>
              <a:t>ELEKTRONICKÉ </a:t>
            </a:r>
            <a:r>
              <a:rPr lang="sk-SK" sz="2000" dirty="0" smtClean="0">
                <a:solidFill>
                  <a:srgbClr val="E63323"/>
                </a:solidFill>
                <a:cs typeface="Arial" panose="020B0604020202020204" pitchFamily="34" charset="0"/>
              </a:rPr>
              <a:t>SČÍTANIE - </a:t>
            </a:r>
            <a:r>
              <a:rPr lang="sk-SK" sz="2000" dirty="0" smtClean="0">
                <a:solidFill>
                  <a:srgbClr val="004388"/>
                </a:solidFill>
                <a:cs typeface="Arial" panose="020B0604020202020204" pitchFamily="34" charset="0"/>
              </a:rPr>
              <a:t>úplne </a:t>
            </a:r>
            <a:r>
              <a:rPr lang="sk-SK" sz="2000" dirty="0">
                <a:solidFill>
                  <a:srgbClr val="004388"/>
                </a:solidFill>
                <a:cs typeface="Arial" panose="020B0604020202020204" pitchFamily="34" charset="0"/>
              </a:rPr>
              <a:t>bez použitia papierových formulárov</a:t>
            </a:r>
            <a:br>
              <a:rPr lang="sk-SK" sz="2000" dirty="0">
                <a:solidFill>
                  <a:srgbClr val="004388"/>
                </a:solidFill>
                <a:cs typeface="Arial" panose="020B0604020202020204" pitchFamily="34" charset="0"/>
              </a:rPr>
            </a:br>
            <a:r>
              <a:rPr lang="sk-SK" sz="2000" dirty="0">
                <a:solidFill>
                  <a:srgbClr val="004388"/>
                </a:solidFill>
                <a:cs typeface="Arial" panose="020B0604020202020204" pitchFamily="34" charset="0"/>
              </a:rPr>
              <a:t>		– </a:t>
            </a:r>
            <a:r>
              <a:rPr lang="sk-SK" sz="2000" dirty="0" smtClean="0">
                <a:solidFill>
                  <a:srgbClr val="004388"/>
                </a:solidFill>
                <a:cs typeface="Arial" panose="020B0604020202020204" pitchFamily="34" charset="0"/>
              </a:rPr>
              <a:t>on </a:t>
            </a:r>
            <a:r>
              <a:rPr lang="sk-SK" sz="2000" dirty="0" err="1" smtClean="0">
                <a:solidFill>
                  <a:srgbClr val="004388"/>
                </a:solidFill>
                <a:cs typeface="Arial" panose="020B0604020202020204" pitchFamily="34" charset="0"/>
              </a:rPr>
              <a:t>line</a:t>
            </a:r>
            <a:r>
              <a:rPr lang="sk-SK" sz="2000" dirty="0" smtClean="0">
                <a:solidFill>
                  <a:srgbClr val="004388"/>
                </a:solidFill>
                <a:cs typeface="Arial" panose="020B0604020202020204" pitchFamily="34" charset="0"/>
              </a:rPr>
              <a:t> sčítanie obyvateľov a </a:t>
            </a:r>
            <a:br>
              <a:rPr lang="sk-SK" sz="2000" dirty="0" smtClean="0">
                <a:solidFill>
                  <a:srgbClr val="004388"/>
                </a:solidFill>
                <a:cs typeface="Arial" panose="020B0604020202020204" pitchFamily="34" charset="0"/>
              </a:rPr>
            </a:br>
            <a:r>
              <a:rPr lang="sk-SK" sz="2000" dirty="0">
                <a:solidFill>
                  <a:srgbClr val="004388"/>
                </a:solidFill>
                <a:cs typeface="Arial" panose="020B0604020202020204" pitchFamily="34" charset="0"/>
              </a:rPr>
              <a:t>	</a:t>
            </a:r>
            <a:r>
              <a:rPr lang="sk-SK" sz="2000" dirty="0" smtClean="0">
                <a:solidFill>
                  <a:srgbClr val="004388"/>
                </a:solidFill>
                <a:cs typeface="Arial" panose="020B0604020202020204" pitchFamily="34" charset="0"/>
              </a:rPr>
              <a:t>	– asistované sčítanie obyvateľov</a:t>
            </a:r>
            <a:r>
              <a:rPr lang="sk-SK" sz="2000" dirty="0">
                <a:solidFill>
                  <a:srgbClr val="004388"/>
                </a:solidFill>
                <a:cs typeface="Arial" panose="020B0604020202020204" pitchFamily="34" charset="0"/>
              </a:rPr>
              <a:t/>
            </a:r>
            <a:br>
              <a:rPr lang="sk-SK" sz="2000" dirty="0">
                <a:solidFill>
                  <a:srgbClr val="004388"/>
                </a:solidFill>
                <a:cs typeface="Arial" panose="020B0604020202020204" pitchFamily="34" charset="0"/>
              </a:rPr>
            </a:br>
            <a:endParaRPr lang="sk-SK" sz="2000" dirty="0">
              <a:solidFill>
                <a:srgbClr val="004388"/>
              </a:solidFill>
            </a:endParaRPr>
          </a:p>
        </p:txBody>
      </p:sp>
      <p:pic>
        <p:nvPicPr>
          <p:cNvPr id="9" name="Obrázo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931" y="3059744"/>
            <a:ext cx="359695" cy="286537"/>
          </a:xfrm>
          <a:prstGeom prst="rect">
            <a:avLst/>
          </a:prstGeom>
        </p:spPr>
      </p:pic>
      <p:grpSp>
        <p:nvGrpSpPr>
          <p:cNvPr id="15" name="Skupina 14"/>
          <p:cNvGrpSpPr/>
          <p:nvPr/>
        </p:nvGrpSpPr>
        <p:grpSpPr>
          <a:xfrm>
            <a:off x="327031" y="2067987"/>
            <a:ext cx="1362075" cy="1278294"/>
            <a:chOff x="1001044" y="1590249"/>
            <a:chExt cx="1362075" cy="1278294"/>
          </a:xfrm>
        </p:grpSpPr>
        <p:sp>
          <p:nvSpPr>
            <p:cNvPr id="16" name="Ovál 15"/>
            <p:cNvSpPr/>
            <p:nvPr/>
          </p:nvSpPr>
          <p:spPr>
            <a:xfrm>
              <a:off x="1056931" y="1590249"/>
              <a:ext cx="1250302" cy="1278294"/>
            </a:xfrm>
            <a:prstGeom prst="ellipse">
              <a:avLst/>
            </a:prstGeom>
            <a:solidFill>
              <a:srgbClr val="F673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7" name="BlokTextu 16"/>
            <p:cNvSpPr txBox="1"/>
            <p:nvPr/>
          </p:nvSpPr>
          <p:spPr>
            <a:xfrm>
              <a:off x="1001044" y="2057205"/>
              <a:ext cx="13620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2000" b="1" dirty="0" smtClean="0">
                  <a:solidFill>
                    <a:schemeClr val="bg1"/>
                  </a:solidFill>
                </a:rPr>
                <a:t>2021</a:t>
              </a:r>
              <a:endParaRPr lang="sk-SK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Obdĺžnik 17"/>
          <p:cNvSpPr/>
          <p:nvPr/>
        </p:nvSpPr>
        <p:spPr>
          <a:xfrm>
            <a:off x="1790839" y="1739157"/>
            <a:ext cx="1023179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b="1" cap="small" dirty="0" smtClean="0">
                <a:solidFill>
                  <a:srgbClr val="E633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Integrované sčítanie </a:t>
            </a:r>
          </a:p>
          <a:p>
            <a:r>
              <a:rPr lang="sk-SK" sz="2400" dirty="0" smtClean="0">
                <a:solidFill>
                  <a:srgbClr val="0043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Integrované sčítanie je z hľadiska metód </a:t>
            </a:r>
            <a:r>
              <a:rPr lang="sk-SK" sz="2400" b="1" dirty="0" smtClean="0">
                <a:solidFill>
                  <a:srgbClr val="0043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KOMBINOVANÝM SČÍTANÍM</a:t>
            </a:r>
            <a:r>
              <a:rPr lang="sk-SK" sz="2400" dirty="0" smtClean="0">
                <a:solidFill>
                  <a:srgbClr val="0043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založeným na integrácii údajov z administratívnych zdrojov a údajov získaných priamo od obyvateľov. </a:t>
            </a:r>
          </a:p>
          <a:p>
            <a:pPr algn="ctr"/>
            <a:endParaRPr lang="sk-SK" sz="2400" dirty="0" smtClean="0">
              <a:solidFill>
                <a:srgbClr val="054B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 descr="Illustration of social media concept | Free Vector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433" y="4883512"/>
            <a:ext cx="3090995" cy="1851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ĺžnik 3"/>
          <p:cNvSpPr/>
          <p:nvPr/>
        </p:nvSpPr>
        <p:spPr>
          <a:xfrm>
            <a:off x="382918" y="790099"/>
            <a:ext cx="31270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000" b="1" dirty="0">
                <a:solidFill>
                  <a:srgbClr val="FFFFFF"/>
                </a:solidFill>
              </a:rPr>
              <a:t>SODB 2021 – Nový koncept </a:t>
            </a:r>
          </a:p>
        </p:txBody>
      </p:sp>
      <p:pic>
        <p:nvPicPr>
          <p:cNvPr id="20" name="Picture 2" descr="How to Leverage Digitalization | Vendavo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029" y="3950822"/>
            <a:ext cx="5553265" cy="27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58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000" dirty="0" smtClean="0"/>
              <a:t>Celkovo sčítaných</a:t>
            </a:r>
            <a:endParaRPr lang="sk-SK" sz="2000" dirty="0"/>
          </a:p>
        </p:txBody>
      </p:sp>
      <p:pic>
        <p:nvPicPr>
          <p:cNvPr id="9" name="Obrázo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931" y="3059744"/>
            <a:ext cx="359695" cy="286537"/>
          </a:xfrm>
          <a:prstGeom prst="rect">
            <a:avLst/>
          </a:prstGeom>
        </p:spPr>
      </p:pic>
      <p:sp>
        <p:nvSpPr>
          <p:cNvPr id="3" name="Obdĺžnik 2"/>
          <p:cNvSpPr/>
          <p:nvPr/>
        </p:nvSpPr>
        <p:spPr>
          <a:xfrm>
            <a:off x="191003" y="2154659"/>
            <a:ext cx="11706588" cy="3321350"/>
          </a:xfrm>
          <a:prstGeom prst="rect">
            <a:avLst/>
          </a:prstGeom>
          <a:solidFill>
            <a:srgbClr val="004A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0000" dirty="0" smtClean="0"/>
              <a:t>5 miliónov</a:t>
            </a:r>
          </a:p>
          <a:p>
            <a:pPr algn="ctr"/>
            <a:r>
              <a:rPr lang="sk-SK" sz="10000" dirty="0" smtClean="0"/>
              <a:t>220-tisíc obyvateľov</a:t>
            </a:r>
            <a:endParaRPr lang="sk-SK" sz="10000" dirty="0"/>
          </a:p>
        </p:txBody>
      </p:sp>
    </p:spTree>
    <p:extLst>
      <p:ext uri="{BB962C8B-B14F-4D97-AF65-F5344CB8AC3E}">
        <p14:creationId xmlns:p14="http://schemas.microsoft.com/office/powerpoint/2010/main" val="118560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000" dirty="0" smtClean="0">
                <a:solidFill>
                  <a:srgbClr val="0070C0"/>
                </a:solidFill>
              </a:rPr>
              <a:t/>
            </a:r>
            <a:br>
              <a:rPr lang="sk-SK" sz="2000" dirty="0" smtClean="0">
                <a:solidFill>
                  <a:srgbClr val="0070C0"/>
                </a:solidFill>
              </a:rPr>
            </a:br>
            <a:r>
              <a:rPr lang="sk-SK" sz="2000" dirty="0" smtClean="0">
                <a:solidFill>
                  <a:srgbClr val="FFFFFF"/>
                </a:solidFill>
              </a:rPr>
              <a:t>Vývoj </a:t>
            </a:r>
            <a:r>
              <a:rPr lang="sk-SK" sz="2000" dirty="0">
                <a:solidFill>
                  <a:srgbClr val="FFFFFF"/>
                </a:solidFill>
              </a:rPr>
              <a:t>sčítania </a:t>
            </a:r>
            <a:r>
              <a:rPr lang="sk-SK" sz="2000" dirty="0" smtClean="0">
                <a:solidFill>
                  <a:srgbClr val="FFFFFF"/>
                </a:solidFill>
              </a:rPr>
              <a:t>obyvateľov</a:t>
            </a:r>
            <a:r>
              <a:rPr lang="sk-SK" sz="2000" dirty="0">
                <a:solidFill>
                  <a:srgbClr val="FFFFFF"/>
                </a:solidFill>
              </a:rPr>
              <a:t/>
            </a:r>
            <a:br>
              <a:rPr lang="sk-SK" sz="2000" dirty="0">
                <a:solidFill>
                  <a:srgbClr val="FFFFFF"/>
                </a:solidFill>
              </a:rPr>
            </a:br>
            <a:endParaRPr lang="sk-SK" sz="2000" dirty="0">
              <a:solidFill>
                <a:srgbClr val="FFFFFF"/>
              </a:solidFill>
            </a:endParaRPr>
          </a:p>
        </p:txBody>
      </p:sp>
      <p:pic>
        <p:nvPicPr>
          <p:cNvPr id="9" name="Obrázo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931" y="3059744"/>
            <a:ext cx="359695" cy="286537"/>
          </a:xfrm>
          <a:prstGeom prst="rect">
            <a:avLst/>
          </a:prstGeom>
        </p:spPr>
      </p:pic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9452530"/>
              </p:ext>
            </p:extLst>
          </p:nvPr>
        </p:nvGraphicFramePr>
        <p:xfrm>
          <a:off x="305002" y="1299272"/>
          <a:ext cx="11436725" cy="5444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38" name="Obrázok 37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003"/>
          <a:stretch/>
        </p:blipFill>
        <p:spPr>
          <a:xfrm>
            <a:off x="1734087" y="5379820"/>
            <a:ext cx="1236673" cy="394912"/>
          </a:xfrm>
          <a:prstGeom prst="rect">
            <a:avLst/>
          </a:prstGeom>
        </p:spPr>
      </p:pic>
      <p:pic>
        <p:nvPicPr>
          <p:cNvPr id="39" name="Obrázok 38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23364" y="5292093"/>
            <a:ext cx="2576039" cy="503182"/>
          </a:xfrm>
          <a:prstGeom prst="rect">
            <a:avLst/>
          </a:prstGeom>
        </p:spPr>
      </p:pic>
      <p:pic>
        <p:nvPicPr>
          <p:cNvPr id="40" name="Obrázok 39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5215" y="5210899"/>
            <a:ext cx="845431" cy="634073"/>
          </a:xfrm>
          <a:prstGeom prst="rect">
            <a:avLst/>
          </a:prstGeom>
        </p:spPr>
      </p:pic>
      <p:pic>
        <p:nvPicPr>
          <p:cNvPr id="41" name="Obrázok 40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23858" y="5242396"/>
            <a:ext cx="466055" cy="602576"/>
          </a:xfrm>
          <a:prstGeom prst="rect">
            <a:avLst/>
          </a:prstGeom>
        </p:spPr>
      </p:pic>
      <p:pic>
        <p:nvPicPr>
          <p:cNvPr id="42" name="Obrázok 41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61562" y="5325418"/>
            <a:ext cx="560208" cy="503716"/>
          </a:xfrm>
          <a:prstGeom prst="rect">
            <a:avLst/>
          </a:prstGeom>
        </p:spPr>
      </p:pic>
      <p:pic>
        <p:nvPicPr>
          <p:cNvPr id="43" name="Obrázok 42"/>
          <p:cNvPicPr>
            <a:picLocks noChangeAspect="1"/>
          </p:cNvPicPr>
          <p:nvPr/>
        </p:nvPicPr>
        <p:blipFill rotWithShape="1"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561" r="2424"/>
          <a:stretch/>
        </p:blipFill>
        <p:spPr>
          <a:xfrm>
            <a:off x="10125102" y="5177776"/>
            <a:ext cx="1062273" cy="635699"/>
          </a:xfrm>
          <a:prstGeom prst="rect">
            <a:avLst/>
          </a:prstGeom>
        </p:spPr>
      </p:pic>
      <p:pic>
        <p:nvPicPr>
          <p:cNvPr id="44" name="Obrázok 43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31157" y="5292093"/>
            <a:ext cx="188305" cy="183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68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4775" y="770296"/>
            <a:ext cx="8157875" cy="424732"/>
          </a:xfrm>
        </p:spPr>
        <p:txBody>
          <a:bodyPr/>
          <a:lstStyle/>
          <a:p>
            <a:r>
              <a:rPr lang="sk-SK" dirty="0" smtClean="0"/>
              <a:t>Výsledok zberu údajov od obyvateľov v krajoch</a:t>
            </a:r>
            <a:endParaRPr lang="sk-SK" dirty="0">
              <a:solidFill>
                <a:srgbClr val="92D050"/>
              </a:solidFill>
            </a:endParaRPr>
          </a:p>
        </p:txBody>
      </p:sp>
      <p:pic>
        <p:nvPicPr>
          <p:cNvPr id="9" name="Obrázo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931" y="3059744"/>
            <a:ext cx="359695" cy="286537"/>
          </a:xfrm>
          <a:prstGeom prst="rect">
            <a:avLst/>
          </a:prstGeom>
        </p:spPr>
      </p:pic>
      <p:graphicFrame>
        <p:nvGraphicFramePr>
          <p:cNvPr id="32" name="Graf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448560"/>
              </p:ext>
            </p:extLst>
          </p:nvPr>
        </p:nvGraphicFramePr>
        <p:xfrm>
          <a:off x="440082" y="1350892"/>
          <a:ext cx="11104217" cy="5389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11045536" y="249381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SR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9138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931" y="3059744"/>
            <a:ext cx="359695" cy="286537"/>
          </a:xfrm>
          <a:prstGeom prst="rect">
            <a:avLst/>
          </a:prstGeom>
        </p:spPr>
      </p:pic>
      <p:sp>
        <p:nvSpPr>
          <p:cNvPr id="4" name="Obdĺžnik 3"/>
          <p:cNvSpPr/>
          <p:nvPr/>
        </p:nvSpPr>
        <p:spPr>
          <a:xfrm>
            <a:off x="382918" y="790099"/>
            <a:ext cx="43602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000" b="1" dirty="0">
                <a:solidFill>
                  <a:srgbClr val="FFFFFF"/>
                </a:solidFill>
              </a:rPr>
              <a:t>SODB 2021 – </a:t>
            </a:r>
            <a:r>
              <a:rPr lang="sk-SK" sz="2000" b="1" dirty="0" smtClean="0">
                <a:solidFill>
                  <a:srgbClr val="FFFFFF"/>
                </a:solidFill>
              </a:rPr>
              <a:t>propagácia a komunikácia</a:t>
            </a:r>
            <a:endParaRPr lang="sk-SK" sz="2000" b="1" dirty="0">
              <a:solidFill>
                <a:srgbClr val="FFFFFF"/>
              </a:solidFill>
            </a:endParaRPr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1721874"/>
            <a:ext cx="9284693" cy="3026771"/>
          </a:xfrm>
          <a:prstGeom prst="rect">
            <a:avLst/>
          </a:prstGeom>
        </p:spPr>
      </p:pic>
      <p:pic>
        <p:nvPicPr>
          <p:cNvPr id="13" name="Picture 4" descr="Sčítanie obyvateľov, domov a bytov 2021 | Mesto Malack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737" y="516383"/>
            <a:ext cx="4517263" cy="1347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ransparent Png Phone Icons - Telephone Icon Clip Art, Png Download ,  Transparent Png Image - PNGitem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737" y="3653711"/>
            <a:ext cx="908154" cy="78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mail or mail symbol Royalty Free Vector Image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52"/>
          <a:stretch/>
        </p:blipFill>
        <p:spPr bwMode="auto">
          <a:xfrm>
            <a:off x="7447874" y="2614326"/>
            <a:ext cx="909591" cy="65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all Center Logo Vector Images (over 4,200)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401" y="2923834"/>
            <a:ext cx="1310698" cy="137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1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686" y="824580"/>
            <a:ext cx="8157875" cy="369332"/>
          </a:xfrm>
        </p:spPr>
        <p:txBody>
          <a:bodyPr/>
          <a:lstStyle/>
          <a:p>
            <a:r>
              <a:rPr lang="sk-SK" sz="2000" dirty="0" smtClean="0"/>
              <a:t>Asistované sčítanie – KO, KM, SA, MA, počet požiadaviek</a:t>
            </a:r>
            <a:endParaRPr lang="sk-SK" sz="2000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974338"/>
              </p:ext>
            </p:extLst>
          </p:nvPr>
        </p:nvGraphicFramePr>
        <p:xfrm>
          <a:off x="446809" y="1506683"/>
          <a:ext cx="10799618" cy="4814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380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SODB </a:t>
            </a:r>
            <a:r>
              <a:rPr lang="sk-SK" dirty="0" smtClean="0"/>
              <a:t>2021 – zaujímavosti asistovaného sčítania</a:t>
            </a:r>
            <a:endParaRPr lang="sk-SK" dirty="0"/>
          </a:p>
        </p:txBody>
      </p:sp>
      <p:pic>
        <p:nvPicPr>
          <p:cNvPr id="9" name="Obrázo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931" y="3059744"/>
            <a:ext cx="359695" cy="286537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1450" y="1306904"/>
            <a:ext cx="4000549" cy="4065264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234167"/>
            <a:ext cx="10360728" cy="4449660"/>
          </a:xfrm>
          <a:prstGeom prst="rect">
            <a:avLst/>
          </a:prstGeom>
        </p:spPr>
      </p:pic>
      <p:pic>
        <p:nvPicPr>
          <p:cNvPr id="11" name="Picture 4" descr="Sčítanie obyvateľov, domov a bytov 2021 | Mesto Malack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737" y="521202"/>
            <a:ext cx="4517263" cy="1347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16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4775" y="770296"/>
            <a:ext cx="8157875" cy="424732"/>
          </a:xfrm>
        </p:spPr>
        <p:txBody>
          <a:bodyPr/>
          <a:lstStyle/>
          <a:p>
            <a:r>
              <a:rPr lang="sk-SK" dirty="0" smtClean="0"/>
              <a:t>Stav asistovaného sčítania v krajoch SR</a:t>
            </a:r>
            <a:endParaRPr lang="sk-SK" dirty="0">
              <a:solidFill>
                <a:srgbClr val="92D050"/>
              </a:solidFill>
            </a:endParaRPr>
          </a:p>
        </p:txBody>
      </p:sp>
      <p:pic>
        <p:nvPicPr>
          <p:cNvPr id="9" name="Obrázo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7931" y="3059744"/>
            <a:ext cx="359695" cy="286537"/>
          </a:xfrm>
          <a:prstGeom prst="rect">
            <a:avLst/>
          </a:prstGeom>
        </p:spPr>
      </p:pic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00264"/>
              </p:ext>
            </p:extLst>
          </p:nvPr>
        </p:nvGraphicFramePr>
        <p:xfrm>
          <a:off x="1124053" y="1766554"/>
          <a:ext cx="9365604" cy="4474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0112"/>
                <a:gridCol w="2263943"/>
                <a:gridCol w="2468662"/>
                <a:gridCol w="1962887"/>
              </a:tblGrid>
              <a:tr h="99393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Názov kraja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6332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Podiel sčítaných obyvateľov počas </a:t>
                      </a:r>
                      <a:r>
                        <a:rPr lang="sk-SK" sz="2400" b="1" u="none" strike="noStrike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samosčítania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6332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Podiel sčítaných obyvateľov počas AS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6332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2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Podiel sčítaných obyvateľov spolu</a:t>
                      </a:r>
                      <a:endParaRPr lang="sk-SK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63323"/>
                    </a:solidFill>
                  </a:tcPr>
                </a:tc>
              </a:tr>
              <a:tr h="338142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1" u="none" strike="noStrike" kern="1200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Bratislavský kraj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87,6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2,3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89,9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  <a:tr h="338142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1" u="none" strike="noStrike" kern="1200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Trnavský kraj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88,5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4,6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93,1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  <a:tr h="338142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1" u="none" strike="noStrike" kern="1200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Trenčiansky kraj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90,0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3,7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93,7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  <a:tr h="338142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1" u="none" strike="noStrike" kern="1200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Nitriansky kraj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86,9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5,3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92,2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  <a:tr h="338142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Žilinský kraj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91,6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94,6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  <a:tr h="338142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Banskobystrický kraj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84,9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9,1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94,0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  <a:tr h="338142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Prešovský kraj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82,6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11,4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94,0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  <a:tr h="338142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Košický kraj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78,7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12,2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2400" b="1" u="none" strike="noStrike" kern="1200" dirty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90,9</a:t>
                      </a:r>
                    </a:p>
                  </a:txBody>
                  <a:tcPr marL="9525" marR="9525" marT="9525" marB="0" anchor="b">
                    <a:solidFill>
                      <a:srgbClr val="004A8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87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REPORTCONTROLSVISIBLE" val="Empty"/>
  <p:tag name="_AMO_UNIQUEIDENTIFIER" val="86222a5e-fa7c-4e20-8b4a-751b35b195ad"/>
</p:tagLst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12005</TotalTime>
  <Words>299</Words>
  <Application>Microsoft Office PowerPoint</Application>
  <PresentationFormat>Širokouhlá</PresentationFormat>
  <Paragraphs>138</Paragraphs>
  <Slides>12</Slides>
  <Notes>12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Motív Office</vt:lpstr>
      <vt:lpstr>SODB 2021 Tlačová beseda k vyhodnoteniu zberu údajov od obyvateľov pre SODB 2021, 15. 06. 2021</vt:lpstr>
      <vt:lpstr>VÝLUČNE ELEKTRONICKÉ SČÍTANIE - úplne bez použitia papierových formulárov   – on line sčítanie obyvateľov a    – asistované sčítanie obyvateľov </vt:lpstr>
      <vt:lpstr>Celkovo sčítaných</vt:lpstr>
      <vt:lpstr> Vývoj sčítania obyvateľov </vt:lpstr>
      <vt:lpstr>Výsledok zberu údajov od obyvateľov v krajoch</vt:lpstr>
      <vt:lpstr>Prezentácia programu PowerPoint</vt:lpstr>
      <vt:lpstr>Asistované sčítanie – KO, KM, SA, MA, počet požiadaviek</vt:lpstr>
      <vt:lpstr>SODB 2021 – zaujímavosti asistovaného sčítania</vt:lpstr>
      <vt:lpstr>Stav asistovaného sčítania v krajoch SR</vt:lpstr>
      <vt:lpstr>Asistované sčítanie – obce nad 70 % počas AS</vt:lpstr>
      <vt:lpstr>Pokračovanie projektu SODB 2021 </vt:lpstr>
      <vt:lpstr>Prezentácia výsledkov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Smutná Klára</dc:creator>
  <cp:lastModifiedBy>Vanišová Lucia</cp:lastModifiedBy>
  <cp:revision>1003</cp:revision>
  <cp:lastPrinted>2021-06-11T12:03:37Z</cp:lastPrinted>
  <dcterms:created xsi:type="dcterms:W3CDTF">2019-10-11T09:15:47Z</dcterms:created>
  <dcterms:modified xsi:type="dcterms:W3CDTF">2021-06-14T13:09:29Z</dcterms:modified>
</cp:coreProperties>
</file>